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84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101.xml" ContentType="application/vnd.openxmlformats-officedocument.presentationml.slide+xml"/>
  <Override PartName="/ppt/slides/slide100.xml" ContentType="application/vnd.openxmlformats-officedocument.presentationml.slide+xml"/>
  <Override PartName="/ppt/slides/slide9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0"/>
  </p:handoutMasterIdLst>
  <p:sldIdLst>
    <p:sldId id="256" r:id="rId2"/>
    <p:sldId id="257" r:id="rId3"/>
    <p:sldId id="375" r:id="rId4"/>
    <p:sldId id="286" r:id="rId5"/>
    <p:sldId id="313" r:id="rId6"/>
    <p:sldId id="287" r:id="rId7"/>
    <p:sldId id="297" r:id="rId8"/>
    <p:sldId id="314" r:id="rId9"/>
    <p:sldId id="261" r:id="rId10"/>
    <p:sldId id="262" r:id="rId11"/>
    <p:sldId id="291" r:id="rId12"/>
    <p:sldId id="292" r:id="rId13"/>
    <p:sldId id="293" r:id="rId14"/>
    <p:sldId id="294" r:id="rId15"/>
    <p:sldId id="295" r:id="rId16"/>
    <p:sldId id="285" r:id="rId17"/>
    <p:sldId id="263" r:id="rId18"/>
    <p:sldId id="283" r:id="rId19"/>
    <p:sldId id="264" r:id="rId20"/>
    <p:sldId id="315" r:id="rId21"/>
    <p:sldId id="289" r:id="rId22"/>
    <p:sldId id="290" r:id="rId23"/>
    <p:sldId id="265" r:id="rId24"/>
    <p:sldId id="266" r:id="rId25"/>
    <p:sldId id="267" r:id="rId26"/>
    <p:sldId id="268" r:id="rId27"/>
    <p:sldId id="298" r:id="rId28"/>
    <p:sldId id="299" r:id="rId29"/>
    <p:sldId id="300" r:id="rId30"/>
    <p:sldId id="302" r:id="rId31"/>
    <p:sldId id="303" r:id="rId32"/>
    <p:sldId id="269" r:id="rId33"/>
    <p:sldId id="270" r:id="rId34"/>
    <p:sldId id="304" r:id="rId35"/>
    <p:sldId id="284" r:id="rId36"/>
    <p:sldId id="272" r:id="rId37"/>
    <p:sldId id="305" r:id="rId38"/>
    <p:sldId id="273" r:id="rId39"/>
    <p:sldId id="307" r:id="rId40"/>
    <p:sldId id="274" r:id="rId41"/>
    <p:sldId id="308" r:id="rId42"/>
    <p:sldId id="275" r:id="rId43"/>
    <p:sldId id="309" r:id="rId44"/>
    <p:sldId id="276" r:id="rId45"/>
    <p:sldId id="310" r:id="rId46"/>
    <p:sldId id="364" r:id="rId47"/>
    <p:sldId id="373" r:id="rId48"/>
    <p:sldId id="362" r:id="rId49"/>
    <p:sldId id="374" r:id="rId50"/>
    <p:sldId id="277" r:id="rId51"/>
    <p:sldId id="278" r:id="rId52"/>
    <p:sldId id="366" r:id="rId53"/>
    <p:sldId id="367" r:id="rId54"/>
    <p:sldId id="368" r:id="rId55"/>
    <p:sldId id="369" r:id="rId56"/>
    <p:sldId id="365" r:id="rId57"/>
    <p:sldId id="370" r:id="rId58"/>
    <p:sldId id="279" r:id="rId59"/>
    <p:sldId id="280" r:id="rId60"/>
    <p:sldId id="317" r:id="rId61"/>
    <p:sldId id="318" r:id="rId62"/>
    <p:sldId id="319" r:id="rId63"/>
    <p:sldId id="320" r:id="rId64"/>
    <p:sldId id="281" r:id="rId65"/>
    <p:sldId id="321" r:id="rId66"/>
    <p:sldId id="323" r:id="rId67"/>
    <p:sldId id="322" r:id="rId68"/>
    <p:sldId id="282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40" r:id="rId85"/>
    <p:sldId id="339" r:id="rId86"/>
    <p:sldId id="341" r:id="rId87"/>
    <p:sldId id="342" r:id="rId88"/>
    <p:sldId id="316" r:id="rId89"/>
    <p:sldId id="343" r:id="rId90"/>
    <p:sldId id="344" r:id="rId91"/>
    <p:sldId id="346" r:id="rId92"/>
    <p:sldId id="348" r:id="rId93"/>
    <p:sldId id="349" r:id="rId94"/>
    <p:sldId id="350" r:id="rId95"/>
    <p:sldId id="352" r:id="rId96"/>
    <p:sldId id="351" r:id="rId97"/>
    <p:sldId id="353" r:id="rId98"/>
    <p:sldId id="347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45" r:id="rId107"/>
    <p:sldId id="306" r:id="rId108"/>
    <p:sldId id="361" r:id="rId109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CDCDCD"/>
    <a:srgbClr val="FFE8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ustomXml" Target="../customXml/item3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openxmlformats.org/officeDocument/2006/relationships/customXml" Target="../customXml/item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E06F6A-CEF8-43F2-8B0B-0D88736F861E}" type="doc">
      <dgm:prSet loTypeId="urn:microsoft.com/office/officeart/2005/8/layout/target2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9E7CED-B3B0-446D-9F16-5A4869406963}">
      <dgm:prSet phldrT="[Text]"/>
      <dgm:spPr/>
      <dgm:t>
        <a:bodyPr/>
        <a:lstStyle/>
        <a:p>
          <a:r>
            <a:rPr lang="en-US" dirty="0" smtClean="0"/>
            <a:t>Artificial Intelligence</a:t>
          </a:r>
          <a:endParaRPr lang="en-US" dirty="0"/>
        </a:p>
      </dgm:t>
    </dgm:pt>
    <dgm:pt modelId="{3C995A16-F4EE-42F8-8B5A-BF0996174950}" type="parTrans" cxnId="{A78BEF67-4207-4766-BEF2-99849728DB3F}">
      <dgm:prSet/>
      <dgm:spPr/>
      <dgm:t>
        <a:bodyPr/>
        <a:lstStyle/>
        <a:p>
          <a:endParaRPr lang="en-US"/>
        </a:p>
      </dgm:t>
    </dgm:pt>
    <dgm:pt modelId="{FFFE7604-718F-43B5-8552-981945C6A42C}" type="sibTrans" cxnId="{A78BEF67-4207-4766-BEF2-99849728DB3F}">
      <dgm:prSet/>
      <dgm:spPr/>
      <dgm:t>
        <a:bodyPr/>
        <a:lstStyle/>
        <a:p>
          <a:endParaRPr lang="en-US"/>
        </a:p>
      </dgm:t>
    </dgm:pt>
    <dgm:pt modelId="{8D34F0E0-B90A-4E87-BFD0-409EEE8A85B6}">
      <dgm:prSet phldrT="[Text]"/>
      <dgm:spPr/>
      <dgm:t>
        <a:bodyPr/>
        <a:lstStyle/>
        <a:p>
          <a:r>
            <a:rPr lang="en-US" dirty="0" smtClean="0"/>
            <a:t>Any technique that enables computers to mimic human behavior</a:t>
          </a:r>
          <a:endParaRPr lang="en-US" dirty="0"/>
        </a:p>
      </dgm:t>
    </dgm:pt>
    <dgm:pt modelId="{4F1356BB-C269-4495-B68F-2B1A6DCD916C}" type="parTrans" cxnId="{CE90772E-D52C-4220-9371-97C2B89B4A80}">
      <dgm:prSet/>
      <dgm:spPr/>
      <dgm:t>
        <a:bodyPr/>
        <a:lstStyle/>
        <a:p>
          <a:endParaRPr lang="en-US"/>
        </a:p>
      </dgm:t>
    </dgm:pt>
    <dgm:pt modelId="{FEEFD27C-1BB5-4AF9-BC04-EAF1DC6ECAD9}" type="sibTrans" cxnId="{CE90772E-D52C-4220-9371-97C2B89B4A80}">
      <dgm:prSet/>
      <dgm:spPr/>
      <dgm:t>
        <a:bodyPr/>
        <a:lstStyle/>
        <a:p>
          <a:endParaRPr lang="en-US"/>
        </a:p>
      </dgm:t>
    </dgm:pt>
    <dgm:pt modelId="{B03EFDE5-4FC2-46A4-8799-00C43A9D2AE6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E2290A97-130C-4B1D-B78C-1713069D775E}" type="parTrans" cxnId="{DD13911D-BCED-48EF-9E46-6E9B34E42694}">
      <dgm:prSet/>
      <dgm:spPr/>
      <dgm:t>
        <a:bodyPr/>
        <a:lstStyle/>
        <a:p>
          <a:endParaRPr lang="en-US"/>
        </a:p>
      </dgm:t>
    </dgm:pt>
    <dgm:pt modelId="{77EBB842-B4B8-4493-A5A5-83436E2A0040}" type="sibTrans" cxnId="{DD13911D-BCED-48EF-9E46-6E9B34E42694}">
      <dgm:prSet/>
      <dgm:spPr/>
      <dgm:t>
        <a:bodyPr/>
        <a:lstStyle/>
        <a:p>
          <a:endParaRPr lang="en-US"/>
        </a:p>
      </dgm:t>
    </dgm:pt>
    <dgm:pt modelId="{F6DB2B16-B330-4F0E-B7BC-2DC34E37C051}">
      <dgm:prSet phldrT="[Text]"/>
      <dgm:spPr/>
      <dgm:t>
        <a:bodyPr/>
        <a:lstStyle/>
        <a:p>
          <a:r>
            <a:rPr lang="en-US" dirty="0" smtClean="0"/>
            <a:t>Ability to learn without explicitly being programmed</a:t>
          </a:r>
          <a:endParaRPr lang="en-US" dirty="0"/>
        </a:p>
      </dgm:t>
    </dgm:pt>
    <dgm:pt modelId="{E80552BD-40EA-4F0F-9FE2-4EDA6BCF0E4B}" type="parTrans" cxnId="{4F554861-72CD-455B-BA5E-500E02375D61}">
      <dgm:prSet/>
      <dgm:spPr/>
      <dgm:t>
        <a:bodyPr/>
        <a:lstStyle/>
        <a:p>
          <a:endParaRPr lang="en-US"/>
        </a:p>
      </dgm:t>
    </dgm:pt>
    <dgm:pt modelId="{5AC40421-199D-47A3-ACA4-278606D91879}" type="sibTrans" cxnId="{4F554861-72CD-455B-BA5E-500E02375D61}">
      <dgm:prSet/>
      <dgm:spPr/>
      <dgm:t>
        <a:bodyPr/>
        <a:lstStyle/>
        <a:p>
          <a:endParaRPr lang="en-US"/>
        </a:p>
      </dgm:t>
    </dgm:pt>
    <dgm:pt modelId="{9567CCFC-DEFA-4E85-934E-766592CE6587}">
      <dgm:prSet phldrT="[Text]"/>
      <dgm:spPr/>
      <dgm:t>
        <a:bodyPr/>
        <a:lstStyle/>
        <a:p>
          <a:r>
            <a:rPr lang="en-US" dirty="0" smtClean="0"/>
            <a:t>Deep Learning</a:t>
          </a:r>
          <a:endParaRPr lang="en-US" dirty="0"/>
        </a:p>
      </dgm:t>
    </dgm:pt>
    <dgm:pt modelId="{0A71E360-9825-474F-8B48-D36CC89D8CCA}" type="parTrans" cxnId="{B55F3C38-7206-4151-95FF-027DA405524D}">
      <dgm:prSet/>
      <dgm:spPr/>
      <dgm:t>
        <a:bodyPr/>
        <a:lstStyle/>
        <a:p>
          <a:endParaRPr lang="en-US"/>
        </a:p>
      </dgm:t>
    </dgm:pt>
    <dgm:pt modelId="{DBEAD80E-2248-44DF-8353-63884A5EA13A}" type="sibTrans" cxnId="{B55F3C38-7206-4151-95FF-027DA405524D}">
      <dgm:prSet/>
      <dgm:spPr/>
      <dgm:t>
        <a:bodyPr/>
        <a:lstStyle/>
        <a:p>
          <a:endParaRPr lang="en-US"/>
        </a:p>
      </dgm:t>
    </dgm:pt>
    <dgm:pt modelId="{7A0A2B76-3A42-4544-9EAF-A0176DFD2433}">
      <dgm:prSet phldrT="[Text]"/>
      <dgm:spPr/>
      <dgm:t>
        <a:bodyPr/>
        <a:lstStyle/>
        <a:p>
          <a:r>
            <a:rPr lang="en-US" dirty="0" smtClean="0"/>
            <a:t>Extract patterns from data using neural networks</a:t>
          </a:r>
          <a:endParaRPr lang="en-US" dirty="0"/>
        </a:p>
      </dgm:t>
    </dgm:pt>
    <dgm:pt modelId="{FC92C79C-A418-4DD6-A5C5-9119CEC4A890}" type="parTrans" cxnId="{4CC2D3BC-8065-4B3B-8FB6-2C74B02167F1}">
      <dgm:prSet/>
      <dgm:spPr/>
      <dgm:t>
        <a:bodyPr/>
        <a:lstStyle/>
        <a:p>
          <a:endParaRPr lang="en-US"/>
        </a:p>
      </dgm:t>
    </dgm:pt>
    <dgm:pt modelId="{E7E853C0-B672-4D13-836D-048D19347037}" type="sibTrans" cxnId="{4CC2D3BC-8065-4B3B-8FB6-2C74B02167F1}">
      <dgm:prSet/>
      <dgm:spPr/>
      <dgm:t>
        <a:bodyPr/>
        <a:lstStyle/>
        <a:p>
          <a:endParaRPr lang="en-US"/>
        </a:p>
      </dgm:t>
    </dgm:pt>
    <dgm:pt modelId="{95898066-881D-412E-9FB7-98FA5B0A9BBB}" type="pres">
      <dgm:prSet presAssocID="{72E06F6A-CEF8-43F2-8B0B-0D88736F861E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D0707F-73A1-48B1-9A0D-306526EE666B}" type="pres">
      <dgm:prSet presAssocID="{72E06F6A-CEF8-43F2-8B0B-0D88736F861E}" presName="outerBox" presStyleCnt="0"/>
      <dgm:spPr/>
    </dgm:pt>
    <dgm:pt modelId="{17CBE515-1CB2-4BE7-AE96-5B4578DEB433}" type="pres">
      <dgm:prSet presAssocID="{72E06F6A-CEF8-43F2-8B0B-0D88736F861E}" presName="outerBoxParent" presStyleLbl="node1" presStyleIdx="0" presStyleCnt="3"/>
      <dgm:spPr/>
      <dgm:t>
        <a:bodyPr/>
        <a:lstStyle/>
        <a:p>
          <a:endParaRPr lang="en-US"/>
        </a:p>
      </dgm:t>
    </dgm:pt>
    <dgm:pt modelId="{60801D66-0E10-4206-B511-2F280810B504}" type="pres">
      <dgm:prSet presAssocID="{72E06F6A-CEF8-43F2-8B0B-0D88736F861E}" presName="outerBoxChildren" presStyleCnt="0"/>
      <dgm:spPr/>
    </dgm:pt>
    <dgm:pt modelId="{F9FFDDA3-B1C9-4AA1-A40E-A9A6C38D144E}" type="pres">
      <dgm:prSet presAssocID="{8D34F0E0-B90A-4E87-BFD0-409EEE8A85B6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AA659-9943-4C09-865A-5327DD2050C5}" type="pres">
      <dgm:prSet presAssocID="{72E06F6A-CEF8-43F2-8B0B-0D88736F861E}" presName="middleBox" presStyleCnt="0"/>
      <dgm:spPr/>
    </dgm:pt>
    <dgm:pt modelId="{D3A7F609-280E-4F29-AFC2-466AF994278D}" type="pres">
      <dgm:prSet presAssocID="{72E06F6A-CEF8-43F2-8B0B-0D88736F861E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85871767-770F-4E42-8577-83699B39090F}" type="pres">
      <dgm:prSet presAssocID="{72E06F6A-CEF8-43F2-8B0B-0D88736F861E}" presName="middleBoxChildren" presStyleCnt="0"/>
      <dgm:spPr/>
    </dgm:pt>
    <dgm:pt modelId="{67B0EC09-0CCA-4930-8FF1-646560C3CE3A}" type="pres">
      <dgm:prSet presAssocID="{F6DB2B16-B330-4F0E-B7BC-2DC34E37C051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1B5C0-86F8-4978-8B0E-C0A73B4AC7B2}" type="pres">
      <dgm:prSet presAssocID="{72E06F6A-CEF8-43F2-8B0B-0D88736F861E}" presName="centerBox" presStyleCnt="0"/>
      <dgm:spPr/>
    </dgm:pt>
    <dgm:pt modelId="{D2AFCBF8-990E-4B5B-93D2-DC24351DAB1B}" type="pres">
      <dgm:prSet presAssocID="{72E06F6A-CEF8-43F2-8B0B-0D88736F861E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F5153F7A-00A7-4B0E-829B-613A5ACE28CE}" type="pres">
      <dgm:prSet presAssocID="{72E06F6A-CEF8-43F2-8B0B-0D88736F861E}" presName="centerBoxChildren" presStyleCnt="0"/>
      <dgm:spPr/>
    </dgm:pt>
    <dgm:pt modelId="{9D251678-3277-4E38-A9B4-473CE91C542B}" type="pres">
      <dgm:prSet presAssocID="{7A0A2B76-3A42-4544-9EAF-A0176DFD2433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BA9215-AFBF-47DC-AA38-B5966469A764}" type="presOf" srcId="{7A0A2B76-3A42-4544-9EAF-A0176DFD2433}" destId="{9D251678-3277-4E38-A9B4-473CE91C542B}" srcOrd="0" destOrd="0" presId="urn:microsoft.com/office/officeart/2005/8/layout/target2"/>
    <dgm:cxn modelId="{4F554861-72CD-455B-BA5E-500E02375D61}" srcId="{B03EFDE5-4FC2-46A4-8799-00C43A9D2AE6}" destId="{F6DB2B16-B330-4F0E-B7BC-2DC34E37C051}" srcOrd="0" destOrd="0" parTransId="{E80552BD-40EA-4F0F-9FE2-4EDA6BCF0E4B}" sibTransId="{5AC40421-199D-47A3-ACA4-278606D91879}"/>
    <dgm:cxn modelId="{A78BEF67-4207-4766-BEF2-99849728DB3F}" srcId="{72E06F6A-CEF8-43F2-8B0B-0D88736F861E}" destId="{5C9E7CED-B3B0-446D-9F16-5A4869406963}" srcOrd="0" destOrd="0" parTransId="{3C995A16-F4EE-42F8-8B5A-BF0996174950}" sibTransId="{FFFE7604-718F-43B5-8552-981945C6A42C}"/>
    <dgm:cxn modelId="{EDC53FD0-1E4C-42C5-BB0D-803243D137C0}" type="presOf" srcId="{5C9E7CED-B3B0-446D-9F16-5A4869406963}" destId="{17CBE515-1CB2-4BE7-AE96-5B4578DEB433}" srcOrd="0" destOrd="0" presId="urn:microsoft.com/office/officeart/2005/8/layout/target2"/>
    <dgm:cxn modelId="{84F8A50E-12A1-4282-B61A-F57ADAFC504C}" type="presOf" srcId="{9567CCFC-DEFA-4E85-934E-766592CE6587}" destId="{D2AFCBF8-990E-4B5B-93D2-DC24351DAB1B}" srcOrd="0" destOrd="0" presId="urn:microsoft.com/office/officeart/2005/8/layout/target2"/>
    <dgm:cxn modelId="{BAB89B7C-38AE-466B-ACBB-E4B03C550768}" type="presOf" srcId="{8D34F0E0-B90A-4E87-BFD0-409EEE8A85B6}" destId="{F9FFDDA3-B1C9-4AA1-A40E-A9A6C38D144E}" srcOrd="0" destOrd="0" presId="urn:microsoft.com/office/officeart/2005/8/layout/target2"/>
    <dgm:cxn modelId="{FCFA23C7-7B8E-4061-AE13-2458695758A0}" type="presOf" srcId="{72E06F6A-CEF8-43F2-8B0B-0D88736F861E}" destId="{95898066-881D-412E-9FB7-98FA5B0A9BBB}" srcOrd="0" destOrd="0" presId="urn:microsoft.com/office/officeart/2005/8/layout/target2"/>
    <dgm:cxn modelId="{4CC2D3BC-8065-4B3B-8FB6-2C74B02167F1}" srcId="{9567CCFC-DEFA-4E85-934E-766592CE6587}" destId="{7A0A2B76-3A42-4544-9EAF-A0176DFD2433}" srcOrd="0" destOrd="0" parTransId="{FC92C79C-A418-4DD6-A5C5-9119CEC4A890}" sibTransId="{E7E853C0-B672-4D13-836D-048D19347037}"/>
    <dgm:cxn modelId="{48D9FFC4-D82C-47C4-9344-7D45507F6FC9}" type="presOf" srcId="{B03EFDE5-4FC2-46A4-8799-00C43A9D2AE6}" destId="{D3A7F609-280E-4F29-AFC2-466AF994278D}" srcOrd="0" destOrd="0" presId="urn:microsoft.com/office/officeart/2005/8/layout/target2"/>
    <dgm:cxn modelId="{DD13911D-BCED-48EF-9E46-6E9B34E42694}" srcId="{72E06F6A-CEF8-43F2-8B0B-0D88736F861E}" destId="{B03EFDE5-4FC2-46A4-8799-00C43A9D2AE6}" srcOrd="1" destOrd="0" parTransId="{E2290A97-130C-4B1D-B78C-1713069D775E}" sibTransId="{77EBB842-B4B8-4493-A5A5-83436E2A0040}"/>
    <dgm:cxn modelId="{CE90772E-D52C-4220-9371-97C2B89B4A80}" srcId="{5C9E7CED-B3B0-446D-9F16-5A4869406963}" destId="{8D34F0E0-B90A-4E87-BFD0-409EEE8A85B6}" srcOrd="0" destOrd="0" parTransId="{4F1356BB-C269-4495-B68F-2B1A6DCD916C}" sibTransId="{FEEFD27C-1BB5-4AF9-BC04-EAF1DC6ECAD9}"/>
    <dgm:cxn modelId="{28A05AE9-E3E4-4E70-B15A-2E8CD98673E5}" type="presOf" srcId="{F6DB2B16-B330-4F0E-B7BC-2DC34E37C051}" destId="{67B0EC09-0CCA-4930-8FF1-646560C3CE3A}" srcOrd="0" destOrd="0" presId="urn:microsoft.com/office/officeart/2005/8/layout/target2"/>
    <dgm:cxn modelId="{B55F3C38-7206-4151-95FF-027DA405524D}" srcId="{72E06F6A-CEF8-43F2-8B0B-0D88736F861E}" destId="{9567CCFC-DEFA-4E85-934E-766592CE6587}" srcOrd="2" destOrd="0" parTransId="{0A71E360-9825-474F-8B48-D36CC89D8CCA}" sibTransId="{DBEAD80E-2248-44DF-8353-63884A5EA13A}"/>
    <dgm:cxn modelId="{CD1E4572-4641-41B7-9658-D39EC36E2EAC}" type="presParOf" srcId="{95898066-881D-412E-9FB7-98FA5B0A9BBB}" destId="{97D0707F-73A1-48B1-9A0D-306526EE666B}" srcOrd="0" destOrd="0" presId="urn:microsoft.com/office/officeart/2005/8/layout/target2"/>
    <dgm:cxn modelId="{35FCF175-6974-43E7-B8A6-62B1F6975804}" type="presParOf" srcId="{97D0707F-73A1-48B1-9A0D-306526EE666B}" destId="{17CBE515-1CB2-4BE7-AE96-5B4578DEB433}" srcOrd="0" destOrd="0" presId="urn:microsoft.com/office/officeart/2005/8/layout/target2"/>
    <dgm:cxn modelId="{7872F5A5-0892-4FA8-8B37-3315681A68B4}" type="presParOf" srcId="{97D0707F-73A1-48B1-9A0D-306526EE666B}" destId="{60801D66-0E10-4206-B511-2F280810B504}" srcOrd="1" destOrd="0" presId="urn:microsoft.com/office/officeart/2005/8/layout/target2"/>
    <dgm:cxn modelId="{3271FB7E-BE36-4728-B321-730731C75625}" type="presParOf" srcId="{60801D66-0E10-4206-B511-2F280810B504}" destId="{F9FFDDA3-B1C9-4AA1-A40E-A9A6C38D144E}" srcOrd="0" destOrd="0" presId="urn:microsoft.com/office/officeart/2005/8/layout/target2"/>
    <dgm:cxn modelId="{A62540F2-330B-4ED1-BDE3-A02761D990C2}" type="presParOf" srcId="{95898066-881D-412E-9FB7-98FA5B0A9BBB}" destId="{3FBAA659-9943-4C09-865A-5327DD2050C5}" srcOrd="1" destOrd="0" presId="urn:microsoft.com/office/officeart/2005/8/layout/target2"/>
    <dgm:cxn modelId="{8DAA97F3-96E7-48DD-8C53-9C838BA21322}" type="presParOf" srcId="{3FBAA659-9943-4C09-865A-5327DD2050C5}" destId="{D3A7F609-280E-4F29-AFC2-466AF994278D}" srcOrd="0" destOrd="0" presId="urn:microsoft.com/office/officeart/2005/8/layout/target2"/>
    <dgm:cxn modelId="{256EEF53-A814-485C-9D66-0B9186D9C5B1}" type="presParOf" srcId="{3FBAA659-9943-4C09-865A-5327DD2050C5}" destId="{85871767-770F-4E42-8577-83699B39090F}" srcOrd="1" destOrd="0" presId="urn:microsoft.com/office/officeart/2005/8/layout/target2"/>
    <dgm:cxn modelId="{53213FEF-416C-4DB6-A848-37BE4F1D12C5}" type="presParOf" srcId="{85871767-770F-4E42-8577-83699B39090F}" destId="{67B0EC09-0CCA-4930-8FF1-646560C3CE3A}" srcOrd="0" destOrd="0" presId="urn:microsoft.com/office/officeart/2005/8/layout/target2"/>
    <dgm:cxn modelId="{C0C3129E-AE75-4088-9AC3-BFBD1BC39E6C}" type="presParOf" srcId="{95898066-881D-412E-9FB7-98FA5B0A9BBB}" destId="{7781B5C0-86F8-4978-8B0E-C0A73B4AC7B2}" srcOrd="2" destOrd="0" presId="urn:microsoft.com/office/officeart/2005/8/layout/target2"/>
    <dgm:cxn modelId="{ABB19C0A-F959-48FD-9522-AA8BBFC6A7BD}" type="presParOf" srcId="{7781B5C0-86F8-4978-8B0E-C0A73B4AC7B2}" destId="{D2AFCBF8-990E-4B5B-93D2-DC24351DAB1B}" srcOrd="0" destOrd="0" presId="urn:microsoft.com/office/officeart/2005/8/layout/target2"/>
    <dgm:cxn modelId="{50B4978E-9F2D-41DB-8C2E-AA9D211C2F31}" type="presParOf" srcId="{7781B5C0-86F8-4978-8B0E-C0A73B4AC7B2}" destId="{F5153F7A-00A7-4B0E-829B-613A5ACE28CE}" srcOrd="1" destOrd="0" presId="urn:microsoft.com/office/officeart/2005/8/layout/target2"/>
    <dgm:cxn modelId="{3C6A499A-437C-41A2-A3E2-29D6B552D1EC}" type="presParOf" srcId="{F5153F7A-00A7-4B0E-829B-613A5ACE28CE}" destId="{9D251678-3277-4E38-A9B4-473CE91C542B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BE515-1CB2-4BE7-AE96-5B4578DEB433}">
      <dsp:nvSpPr>
        <dsp:cNvPr id="0" name=""/>
        <dsp:cNvSpPr/>
      </dsp:nvSpPr>
      <dsp:spPr>
        <a:xfrm>
          <a:off x="0" y="0"/>
          <a:ext cx="8884118" cy="4486592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3482094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Artificial Intelligence</a:t>
          </a:r>
          <a:endParaRPr lang="en-US" sz="3700" kern="1200" dirty="0"/>
        </a:p>
      </dsp:txBody>
      <dsp:txXfrm>
        <a:off x="111697" y="111697"/>
        <a:ext cx="8660724" cy="4263198"/>
      </dsp:txXfrm>
    </dsp:sp>
    <dsp:sp modelId="{F9FFDDA3-B1C9-4AA1-A40E-A9A6C38D144E}">
      <dsp:nvSpPr>
        <dsp:cNvPr id="0" name=""/>
        <dsp:cNvSpPr/>
      </dsp:nvSpPr>
      <dsp:spPr>
        <a:xfrm>
          <a:off x="222102" y="1121648"/>
          <a:ext cx="1332617" cy="31406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Any technique that enables computers to mimic human behavior</a:t>
          </a:r>
          <a:endParaRPr lang="en-US" sz="1700" kern="1200" dirty="0"/>
        </a:p>
      </dsp:txBody>
      <dsp:txXfrm>
        <a:off x="263085" y="1162631"/>
        <a:ext cx="1250651" cy="3058648"/>
      </dsp:txXfrm>
    </dsp:sp>
    <dsp:sp modelId="{D3A7F609-280E-4F29-AFC2-466AF994278D}">
      <dsp:nvSpPr>
        <dsp:cNvPr id="0" name=""/>
        <dsp:cNvSpPr/>
      </dsp:nvSpPr>
      <dsp:spPr>
        <a:xfrm>
          <a:off x="1776823" y="1121648"/>
          <a:ext cx="6885191" cy="314061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99429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Machine Learning</a:t>
          </a:r>
          <a:endParaRPr lang="en-US" sz="3700" kern="1200" dirty="0"/>
        </a:p>
      </dsp:txBody>
      <dsp:txXfrm>
        <a:off x="1873408" y="1218233"/>
        <a:ext cx="6692021" cy="2947444"/>
      </dsp:txXfrm>
    </dsp:sp>
    <dsp:sp modelId="{67B0EC09-0CCA-4930-8FF1-646560C3CE3A}">
      <dsp:nvSpPr>
        <dsp:cNvPr id="0" name=""/>
        <dsp:cNvSpPr/>
      </dsp:nvSpPr>
      <dsp:spPr>
        <a:xfrm>
          <a:off x="1948953" y="2220863"/>
          <a:ext cx="1377038" cy="180585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Ability to learn without explicitly being programmed</a:t>
          </a:r>
          <a:endParaRPr lang="en-US" sz="1700" kern="1200" dirty="0"/>
        </a:p>
      </dsp:txBody>
      <dsp:txXfrm>
        <a:off x="1991302" y="2263212"/>
        <a:ext cx="1292340" cy="1721155"/>
      </dsp:txXfrm>
    </dsp:sp>
    <dsp:sp modelId="{D2AFCBF8-990E-4B5B-93D2-DC24351DAB1B}">
      <dsp:nvSpPr>
        <dsp:cNvPr id="0" name=""/>
        <dsp:cNvSpPr/>
      </dsp:nvSpPr>
      <dsp:spPr>
        <a:xfrm>
          <a:off x="3509226" y="2243296"/>
          <a:ext cx="4930685" cy="1794636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012973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Deep Learning</a:t>
          </a:r>
          <a:endParaRPr lang="en-US" sz="3700" kern="1200" dirty="0"/>
        </a:p>
      </dsp:txBody>
      <dsp:txXfrm>
        <a:off x="3564417" y="2298487"/>
        <a:ext cx="4820303" cy="1684254"/>
      </dsp:txXfrm>
    </dsp:sp>
    <dsp:sp modelId="{9D251678-3277-4E38-A9B4-473CE91C542B}">
      <dsp:nvSpPr>
        <dsp:cNvPr id="0" name=""/>
        <dsp:cNvSpPr/>
      </dsp:nvSpPr>
      <dsp:spPr>
        <a:xfrm>
          <a:off x="3632493" y="3050882"/>
          <a:ext cx="4684151" cy="80758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Extract patterns from data using neural networks</a:t>
          </a:r>
          <a:endParaRPr lang="en-US" sz="1700" kern="1200" dirty="0"/>
        </a:p>
      </dsp:txBody>
      <dsp:txXfrm>
        <a:off x="3657329" y="3075718"/>
        <a:ext cx="4634479" cy="757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238D3-CAD1-4A0A-9745-1E434DA93813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38CC4-8373-4BAF-8E43-4E9EC3906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46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57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91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66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92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1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619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1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3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59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00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73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DB320-343E-47FA-B4BD-B8D67BC6563A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40AB6-AE32-44A1-9EE2-AB888936F5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23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Neural Networks </a:t>
            </a:r>
            <a:r>
              <a:rPr lang="en-GB" smtClean="0"/>
              <a:t>in Computer Vision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70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Now?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Neural networks are very old, so why is it important now.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Big Data</a:t>
            </a:r>
          </a:p>
          <a:p>
            <a:pPr lvl="1"/>
            <a:r>
              <a:rPr lang="en-GB" dirty="0" smtClean="0"/>
              <a:t>Larger dataset</a:t>
            </a:r>
          </a:p>
          <a:p>
            <a:pPr lvl="1"/>
            <a:r>
              <a:rPr lang="en-GB" dirty="0" smtClean="0"/>
              <a:t>Easier to store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Hardware</a:t>
            </a:r>
          </a:p>
          <a:p>
            <a:pPr lvl="1"/>
            <a:r>
              <a:rPr lang="en-GB" dirty="0" smtClean="0"/>
              <a:t>Graphical Processing Units (GPUs)</a:t>
            </a:r>
          </a:p>
          <a:p>
            <a:pPr lvl="1"/>
            <a:r>
              <a:rPr lang="en-GB" dirty="0" smtClean="0"/>
              <a:t>Support parallel processing</a:t>
            </a:r>
          </a:p>
          <a:p>
            <a:pPr marL="0" indent="0">
              <a:buNone/>
            </a:pPr>
            <a:r>
              <a:rPr lang="en-GB" dirty="0" smtClean="0"/>
              <a:t>Software</a:t>
            </a:r>
          </a:p>
          <a:p>
            <a:pPr lvl="1"/>
            <a:r>
              <a:rPr lang="en-GB" dirty="0" smtClean="0"/>
              <a:t>Improved algorithms</a:t>
            </a:r>
          </a:p>
          <a:p>
            <a:pPr lvl="1"/>
            <a:r>
              <a:rPr lang="en-GB" dirty="0" smtClean="0"/>
              <a:t>New Frameworks and libraries</a:t>
            </a:r>
          </a:p>
          <a:p>
            <a:pPr marL="457200" lvl="1" indent="0">
              <a:buNone/>
            </a:pPr>
            <a:endParaRPr lang="en-GB" dirty="0" smtClean="0"/>
          </a:p>
        </p:txBody>
      </p:sp>
      <p:pic>
        <p:nvPicPr>
          <p:cNvPr id="5124" name="Picture 4" descr="Download ImageNet Images by WordNet 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887" y="2706647"/>
            <a:ext cx="3186339" cy="129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Kaggle Competition | List Of Kaggle Probl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88" y="2706647"/>
            <a:ext cx="2696482" cy="122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ile:Wikipedia Logo 1.0.pn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98" y="2809048"/>
            <a:ext cx="914403" cy="91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Nvida logo, emblem symbol yellow, Nvidia, emblem, logo, geForce png |  PNGW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365" y="3868484"/>
            <a:ext cx="1691023" cy="113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DGX / Mars-Wrigley – Case Studies – WD Partne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608" y="3932321"/>
            <a:ext cx="1780349" cy="10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8283" y="5050681"/>
            <a:ext cx="5535478" cy="121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 1: Dropout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4" y="1825624"/>
            <a:ext cx="11194904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 2: Early Stopping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748631"/>
            <a:ext cx="78581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4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Regularization 2: Early Stopping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75" y="1825625"/>
            <a:ext cx="7800975" cy="440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450" y="3336925"/>
            <a:ext cx="20193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6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Regularization 2: Early Stopping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450" y="3336925"/>
            <a:ext cx="2019300" cy="226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662" y="1809750"/>
            <a:ext cx="78390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0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 </a:t>
            </a:r>
            <a:r>
              <a:rPr lang="en-GB" dirty="0"/>
              <a:t>2</a:t>
            </a:r>
            <a:r>
              <a:rPr lang="en-GB" dirty="0" smtClean="0"/>
              <a:t>: Early Stopping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450" y="3336925"/>
            <a:ext cx="2019300" cy="2266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1827213"/>
            <a:ext cx="78486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 </a:t>
            </a:r>
            <a:r>
              <a:rPr lang="en-GB" dirty="0"/>
              <a:t>2</a:t>
            </a:r>
            <a:r>
              <a:rPr lang="en-GB" dirty="0" smtClean="0"/>
              <a:t>: Early Stopping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450" y="3336925"/>
            <a:ext cx="2019300" cy="2266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825625"/>
            <a:ext cx="7896225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2743200"/>
            <a:ext cx="1524000" cy="5937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Underfitting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6997700" y="2768600"/>
            <a:ext cx="1524000" cy="5937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Overfitting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21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Core Foundation Review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0099"/>
            <a:ext cx="10515600" cy="54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480" y="1906905"/>
            <a:ext cx="10515600" cy="4351338"/>
          </a:xfrm>
        </p:spPr>
        <p:txBody>
          <a:bodyPr>
            <a:normAutofit/>
          </a:bodyPr>
          <a:lstStyle/>
          <a:p>
            <a:r>
              <a:rPr lang="en-GB" sz="2100" dirty="0" smtClean="0">
                <a:solidFill>
                  <a:schemeClr val="bg1">
                    <a:lumMod val="50000"/>
                  </a:schemeClr>
                </a:solidFill>
              </a:rPr>
              <a:t>https://blog.paperspace.com/intro-to-optimization-in-deep-learning-gradient-descent/</a:t>
            </a:r>
          </a:p>
          <a:p>
            <a:r>
              <a:rPr lang="en-GB" sz="2100" dirty="0" smtClean="0">
                <a:solidFill>
                  <a:schemeClr val="bg1">
                    <a:lumMod val="50000"/>
                  </a:schemeClr>
                </a:solidFill>
              </a:rPr>
              <a:t>https://www.dynam.ai/what-is-computer-vision-technology/</a:t>
            </a:r>
          </a:p>
          <a:p>
            <a:r>
              <a:rPr lang="en-GB" sz="21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GB" sz="21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GB" sz="2100" dirty="0" smtClean="0">
                <a:solidFill>
                  <a:schemeClr val="bg1">
                    <a:lumMod val="50000"/>
                  </a:schemeClr>
                </a:solidFill>
              </a:rPr>
              <a:t>introtodeeplearning.com</a:t>
            </a:r>
          </a:p>
          <a:p>
            <a:r>
              <a:rPr lang="en-GB" sz="2100" dirty="0" smtClean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  <a:p>
            <a:endParaRPr lang="en-GB" sz="21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83" y="3188737"/>
            <a:ext cx="3039729" cy="2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11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it can do for you?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32" y="1439668"/>
            <a:ext cx="11443536" cy="51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it can do for you?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71" y="2939397"/>
            <a:ext cx="9458453" cy="2999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34" y="6244684"/>
            <a:ext cx="3039729" cy="29397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Healthcare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73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it can do for you?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707" y="2766108"/>
            <a:ext cx="8890585" cy="321609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Generating images or videos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7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it can do for you?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2947988"/>
            <a:ext cx="6000750" cy="322897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 smtClean="0"/>
              <a:t>Self driving cars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21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it can do for you?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Turning the day into night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313" y="2878848"/>
            <a:ext cx="6619374" cy="32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84"/>
            <a:ext cx="12192000" cy="69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2523"/>
            <a:ext cx="9144000" cy="2387600"/>
          </a:xfrm>
        </p:spPr>
        <p:txBody>
          <a:bodyPr/>
          <a:lstStyle/>
          <a:p>
            <a:r>
              <a:rPr lang="en-GB" dirty="0" smtClean="0"/>
              <a:t>The Perceptron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The structural building block of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21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Perceptron: 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an artificial perceptron to solve problems the same </a:t>
            </a:r>
            <a:r>
              <a:rPr lang="en-GB" dirty="0" err="1" smtClean="0"/>
              <a:t>same</a:t>
            </a:r>
            <a:r>
              <a:rPr lang="en-GB" dirty="0" smtClean="0"/>
              <a:t> way a human brain would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9538" y="2469440"/>
            <a:ext cx="6652923" cy="40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9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Perceptron: Forward Propagation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840" y="1825624"/>
            <a:ext cx="3625777" cy="321112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38200" y="2245059"/>
            <a:ext cx="828000" cy="82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X1</a:t>
            </a: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838200" y="3405220"/>
            <a:ext cx="828000" cy="82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X2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4679991" y="3281415"/>
            <a:ext cx="828000" cy="828000"/>
          </a:xfrm>
          <a:prstGeom prst="ellipse">
            <a:avLst/>
          </a:prstGeom>
          <a:solidFill>
            <a:srgbClr val="FFE89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3350144" y="3281415"/>
            <a:ext cx="828000" cy="828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600" dirty="0" smtClean="0"/>
              <a:t>Σ</a:t>
            </a:r>
            <a:endParaRPr lang="en-GB" sz="1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59065" y="3281415"/>
            <a:ext cx="828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y-GB" dirty="0"/>
              <a:t>ŷ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E28D"/>
              </a:clrFrom>
              <a:clrTo>
                <a:srgbClr val="FFE28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760" y="3458852"/>
            <a:ext cx="315835" cy="37049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9" idx="6"/>
            <a:endCxn id="12" idx="2"/>
          </p:cNvCxnSpPr>
          <p:nvPr/>
        </p:nvCxnSpPr>
        <p:spPr>
          <a:xfrm>
            <a:off x="1666200" y="2659059"/>
            <a:ext cx="1683944" cy="1036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6"/>
            <a:endCxn id="12" idx="2"/>
          </p:cNvCxnSpPr>
          <p:nvPr/>
        </p:nvCxnSpPr>
        <p:spPr>
          <a:xfrm flipV="1">
            <a:off x="1666200" y="3695415"/>
            <a:ext cx="1683944" cy="123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08920" y="2790760"/>
            <a:ext cx="50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2211078" y="342182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W2</a:t>
            </a:r>
            <a:endParaRPr lang="en-GB" dirty="0"/>
          </a:p>
        </p:txBody>
      </p:sp>
      <p:cxnSp>
        <p:nvCxnSpPr>
          <p:cNvPr id="21" name="Straight Arrow Connector 20"/>
          <p:cNvCxnSpPr>
            <a:stCxn id="12" idx="6"/>
            <a:endCxn id="11" idx="2"/>
          </p:cNvCxnSpPr>
          <p:nvPr/>
        </p:nvCxnSpPr>
        <p:spPr>
          <a:xfrm>
            <a:off x="4178144" y="3695415"/>
            <a:ext cx="5018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3" idx="2"/>
          </p:cNvCxnSpPr>
          <p:nvPr/>
        </p:nvCxnSpPr>
        <p:spPr>
          <a:xfrm>
            <a:off x="5507991" y="3695415"/>
            <a:ext cx="3510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38200" y="4565381"/>
            <a:ext cx="828000" cy="82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Xm</a:t>
            </a:r>
            <a:endParaRPr lang="en-GB" dirty="0"/>
          </a:p>
        </p:txBody>
      </p:sp>
      <p:cxnSp>
        <p:nvCxnSpPr>
          <p:cNvPr id="24" name="Straight Arrow Connector 23"/>
          <p:cNvCxnSpPr>
            <a:stCxn id="23" idx="6"/>
            <a:endCxn id="12" idx="2"/>
          </p:cNvCxnSpPr>
          <p:nvPr/>
        </p:nvCxnSpPr>
        <p:spPr>
          <a:xfrm flipV="1">
            <a:off x="1666200" y="3695415"/>
            <a:ext cx="1683944" cy="1283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25941" y="408311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  <a:r>
              <a:rPr lang="en-GB" dirty="0" smtClean="0"/>
              <a:t>3</a:t>
            </a:r>
            <a:endParaRPr lang="en-GB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61" y="6088444"/>
            <a:ext cx="6215291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Deep Learning?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3573246"/>
              </p:ext>
            </p:extLst>
          </p:nvPr>
        </p:nvGraphicFramePr>
        <p:xfrm>
          <a:off x="1653941" y="1690688"/>
          <a:ext cx="8884118" cy="4486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Artificial Intelligence (AI): What&amp;#39;s In Store For 2021?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954" y="1734568"/>
            <a:ext cx="1387317" cy="9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mputer Engineering png free download - Story icon Friendship icon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954" y="2782503"/>
            <a:ext cx="1202506" cy="12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me - patil&amp;#39;s blo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954" y="3933984"/>
            <a:ext cx="1299466" cy="97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0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Perceptron: Forward Propagation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0" y="1690688"/>
            <a:ext cx="6244152" cy="4883531"/>
            <a:chOff x="2285884" y="1722056"/>
            <a:chExt cx="6244152" cy="4883531"/>
          </a:xfrm>
        </p:grpSpPr>
        <p:sp>
          <p:nvSpPr>
            <p:cNvPr id="9" name="Oval 8"/>
            <p:cNvSpPr/>
            <p:nvPr/>
          </p:nvSpPr>
          <p:spPr>
            <a:xfrm>
              <a:off x="2308510" y="1722056"/>
              <a:ext cx="828000" cy="828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285884" y="2882217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X</a:t>
              </a:r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85884" y="4042378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127675" y="3312783"/>
              <a:ext cx="828000" cy="828000"/>
            </a:xfrm>
            <a:prstGeom prst="ellipse">
              <a:avLst/>
            </a:prstGeom>
            <a:solidFill>
              <a:srgbClr val="FFE89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4797828" y="3312783"/>
              <a:ext cx="828000" cy="82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dirty="0" smtClean="0"/>
                <a:t>Σ</a:t>
              </a:r>
              <a:endParaRPr lang="en-GB" sz="1600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306749" y="3312783"/>
              <a:ext cx="828000" cy="828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y-GB" dirty="0"/>
                <a:t>ŷ</a:t>
              </a:r>
              <a:endParaRPr lang="en-GB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E28D"/>
                </a:clrFrom>
                <a:clrTo>
                  <a:srgbClr val="FFE28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75444" y="3490220"/>
              <a:ext cx="315835" cy="370499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>
              <a:stCxn id="9" idx="6"/>
              <a:endCxn id="13" idx="2"/>
            </p:cNvCxnSpPr>
            <p:nvPr/>
          </p:nvCxnSpPr>
          <p:spPr>
            <a:xfrm>
              <a:off x="3136510" y="2136056"/>
              <a:ext cx="1661318" cy="15907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6"/>
              <a:endCxn id="13" idx="2"/>
            </p:cNvCxnSpPr>
            <p:nvPr/>
          </p:nvCxnSpPr>
          <p:spPr>
            <a:xfrm>
              <a:off x="3113884" y="3296217"/>
              <a:ext cx="1683944" cy="43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1" idx="6"/>
              <a:endCxn id="13" idx="2"/>
            </p:cNvCxnSpPr>
            <p:nvPr/>
          </p:nvCxnSpPr>
          <p:spPr>
            <a:xfrm flipV="1">
              <a:off x="3113884" y="3726783"/>
              <a:ext cx="1683944" cy="7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3774" y="2475317"/>
              <a:ext cx="501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o</a:t>
              </a:r>
              <a:endParaRPr lang="en-GB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56604" y="3165028"/>
              <a:ext cx="509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1</a:t>
              </a:r>
              <a:endParaRPr lang="en-GB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58762" y="370465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/>
                <a:t>W2</a:t>
              </a:r>
              <a:endParaRPr lang="en-GB" i="1" dirty="0"/>
            </a:p>
          </p:txBody>
        </p:sp>
        <p:cxnSp>
          <p:nvCxnSpPr>
            <p:cNvPr id="22" name="Straight Arrow Connector 21"/>
            <p:cNvCxnSpPr>
              <a:stCxn id="13" idx="6"/>
              <a:endCxn id="12" idx="2"/>
            </p:cNvCxnSpPr>
            <p:nvPr/>
          </p:nvCxnSpPr>
          <p:spPr>
            <a:xfrm>
              <a:off x="5625828" y="3726783"/>
              <a:ext cx="501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2" idx="6"/>
              <a:endCxn id="14" idx="2"/>
            </p:cNvCxnSpPr>
            <p:nvPr/>
          </p:nvCxnSpPr>
          <p:spPr>
            <a:xfrm>
              <a:off x="6955675" y="3726783"/>
              <a:ext cx="3510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2285884" y="5202539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cxnSp>
          <p:nvCxnSpPr>
            <p:cNvPr id="25" name="Straight Arrow Connector 24"/>
            <p:cNvCxnSpPr>
              <a:stCxn id="24" idx="6"/>
              <a:endCxn id="13" idx="2"/>
            </p:cNvCxnSpPr>
            <p:nvPr/>
          </p:nvCxnSpPr>
          <p:spPr>
            <a:xfrm flipV="1">
              <a:off x="3113884" y="3726783"/>
              <a:ext cx="1683944" cy="18897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573625" y="4377370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3</a:t>
              </a:r>
              <a:endParaRPr lang="en-GB" i="1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4745" y="6119812"/>
              <a:ext cx="6215291" cy="485775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445" y="1921597"/>
            <a:ext cx="40957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Perceptron: Forward Propagation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777" y="2776974"/>
            <a:ext cx="4505325" cy="2895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38200" y="1690688"/>
            <a:ext cx="6244152" cy="4883531"/>
            <a:chOff x="2285884" y="1722056"/>
            <a:chExt cx="6244152" cy="4883531"/>
          </a:xfrm>
        </p:grpSpPr>
        <p:sp>
          <p:nvSpPr>
            <p:cNvPr id="10" name="Oval 9"/>
            <p:cNvSpPr/>
            <p:nvPr/>
          </p:nvSpPr>
          <p:spPr>
            <a:xfrm>
              <a:off x="2308510" y="1722056"/>
              <a:ext cx="828000" cy="828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85884" y="2882217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X</a:t>
              </a:r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285884" y="4042378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6127675" y="3312783"/>
              <a:ext cx="828000" cy="828000"/>
            </a:xfrm>
            <a:prstGeom prst="ellipse">
              <a:avLst/>
            </a:prstGeom>
            <a:solidFill>
              <a:srgbClr val="FFE89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797828" y="3312783"/>
              <a:ext cx="828000" cy="82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dirty="0" smtClean="0"/>
                <a:t>Σ</a:t>
              </a:r>
              <a:endParaRPr lang="en-GB" sz="1600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306749" y="3312783"/>
              <a:ext cx="828000" cy="828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y-GB" dirty="0"/>
                <a:t>ŷ</a:t>
              </a:r>
              <a:endParaRPr lang="en-GB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E28D"/>
                </a:clrFrom>
                <a:clrTo>
                  <a:srgbClr val="FFE28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75444" y="3490220"/>
              <a:ext cx="315835" cy="37049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0" idx="6"/>
              <a:endCxn id="14" idx="2"/>
            </p:cNvCxnSpPr>
            <p:nvPr/>
          </p:nvCxnSpPr>
          <p:spPr>
            <a:xfrm>
              <a:off x="3136510" y="2136056"/>
              <a:ext cx="1661318" cy="15907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1" idx="6"/>
              <a:endCxn id="14" idx="2"/>
            </p:cNvCxnSpPr>
            <p:nvPr/>
          </p:nvCxnSpPr>
          <p:spPr>
            <a:xfrm>
              <a:off x="3113884" y="3296217"/>
              <a:ext cx="1683944" cy="43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6"/>
              <a:endCxn id="14" idx="2"/>
            </p:cNvCxnSpPr>
            <p:nvPr/>
          </p:nvCxnSpPr>
          <p:spPr>
            <a:xfrm flipV="1">
              <a:off x="3113884" y="3726783"/>
              <a:ext cx="1683944" cy="7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653774" y="2475317"/>
              <a:ext cx="501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o</a:t>
              </a:r>
              <a:endParaRPr lang="en-GB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56604" y="3165028"/>
              <a:ext cx="509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1</a:t>
              </a:r>
              <a:endParaRPr lang="en-GB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58762" y="370465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/>
                <a:t>W2</a:t>
              </a:r>
              <a:endParaRPr lang="en-GB" i="1" dirty="0"/>
            </a:p>
          </p:txBody>
        </p:sp>
        <p:cxnSp>
          <p:nvCxnSpPr>
            <p:cNvPr id="23" name="Straight Arrow Connector 22"/>
            <p:cNvCxnSpPr>
              <a:stCxn id="14" idx="6"/>
              <a:endCxn id="13" idx="2"/>
            </p:cNvCxnSpPr>
            <p:nvPr/>
          </p:nvCxnSpPr>
          <p:spPr>
            <a:xfrm>
              <a:off x="5625828" y="3726783"/>
              <a:ext cx="501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15" idx="2"/>
            </p:cNvCxnSpPr>
            <p:nvPr/>
          </p:nvCxnSpPr>
          <p:spPr>
            <a:xfrm>
              <a:off x="6955675" y="3726783"/>
              <a:ext cx="3510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2285884" y="5202539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cxnSp>
          <p:nvCxnSpPr>
            <p:cNvPr id="26" name="Straight Arrow Connector 25"/>
            <p:cNvCxnSpPr>
              <a:stCxn id="25" idx="6"/>
              <a:endCxn id="14" idx="2"/>
            </p:cNvCxnSpPr>
            <p:nvPr/>
          </p:nvCxnSpPr>
          <p:spPr>
            <a:xfrm flipV="1">
              <a:off x="3113884" y="3726783"/>
              <a:ext cx="1683944" cy="18897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73625" y="4377370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3</a:t>
              </a:r>
              <a:endParaRPr lang="en-GB" i="1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4745" y="6119812"/>
              <a:ext cx="6215291" cy="485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3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Perceptron: Forward Propagation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035" y="1825625"/>
            <a:ext cx="3580765" cy="44336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38200" y="1690688"/>
            <a:ext cx="6244152" cy="4883531"/>
            <a:chOff x="2285884" y="1722056"/>
            <a:chExt cx="6244152" cy="4883531"/>
          </a:xfrm>
        </p:grpSpPr>
        <p:sp>
          <p:nvSpPr>
            <p:cNvPr id="13" name="Oval 12"/>
            <p:cNvSpPr/>
            <p:nvPr/>
          </p:nvSpPr>
          <p:spPr>
            <a:xfrm>
              <a:off x="2308510" y="1722056"/>
              <a:ext cx="828000" cy="828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2285884" y="2882217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X</a:t>
              </a:r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285884" y="4042378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6127675" y="3312783"/>
              <a:ext cx="828000" cy="828000"/>
            </a:xfrm>
            <a:prstGeom prst="ellipse">
              <a:avLst/>
            </a:prstGeom>
            <a:solidFill>
              <a:srgbClr val="FFE89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4797828" y="3312783"/>
              <a:ext cx="828000" cy="82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dirty="0" smtClean="0"/>
                <a:t>Σ</a:t>
              </a:r>
              <a:endParaRPr lang="en-GB" sz="1600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306749" y="3312783"/>
              <a:ext cx="828000" cy="828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y-GB" dirty="0"/>
                <a:t>ŷ</a:t>
              </a:r>
              <a:endParaRPr lang="en-GB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E28D"/>
                </a:clrFrom>
                <a:clrTo>
                  <a:srgbClr val="FFE28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75444" y="3490220"/>
              <a:ext cx="315835" cy="370499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>
              <a:stCxn id="13" idx="6"/>
              <a:endCxn id="17" idx="2"/>
            </p:cNvCxnSpPr>
            <p:nvPr/>
          </p:nvCxnSpPr>
          <p:spPr>
            <a:xfrm>
              <a:off x="3136510" y="2136056"/>
              <a:ext cx="1661318" cy="15907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4" idx="6"/>
              <a:endCxn id="17" idx="2"/>
            </p:cNvCxnSpPr>
            <p:nvPr/>
          </p:nvCxnSpPr>
          <p:spPr>
            <a:xfrm>
              <a:off x="3113884" y="3296217"/>
              <a:ext cx="1683944" cy="43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5" idx="6"/>
              <a:endCxn id="17" idx="2"/>
            </p:cNvCxnSpPr>
            <p:nvPr/>
          </p:nvCxnSpPr>
          <p:spPr>
            <a:xfrm flipV="1">
              <a:off x="3113884" y="3726783"/>
              <a:ext cx="1683944" cy="7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53774" y="2475317"/>
              <a:ext cx="501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o</a:t>
              </a:r>
              <a:endParaRPr lang="en-GB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56604" y="3165028"/>
              <a:ext cx="509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1</a:t>
              </a:r>
              <a:endParaRPr lang="en-GB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58762" y="370465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/>
                <a:t>W2</a:t>
              </a:r>
              <a:endParaRPr lang="en-GB" i="1" dirty="0"/>
            </a:p>
          </p:txBody>
        </p:sp>
        <p:cxnSp>
          <p:nvCxnSpPr>
            <p:cNvPr id="26" name="Straight Arrow Connector 25"/>
            <p:cNvCxnSpPr>
              <a:stCxn id="17" idx="6"/>
              <a:endCxn id="16" idx="2"/>
            </p:cNvCxnSpPr>
            <p:nvPr/>
          </p:nvCxnSpPr>
          <p:spPr>
            <a:xfrm>
              <a:off x="5625828" y="3726783"/>
              <a:ext cx="501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6" idx="6"/>
              <a:endCxn id="18" idx="2"/>
            </p:cNvCxnSpPr>
            <p:nvPr/>
          </p:nvCxnSpPr>
          <p:spPr>
            <a:xfrm>
              <a:off x="6955675" y="3726783"/>
              <a:ext cx="3510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2285884" y="5202539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cxnSp>
          <p:nvCxnSpPr>
            <p:cNvPr id="29" name="Straight Arrow Connector 28"/>
            <p:cNvCxnSpPr>
              <a:stCxn id="28" idx="6"/>
              <a:endCxn id="17" idx="2"/>
            </p:cNvCxnSpPr>
            <p:nvPr/>
          </p:nvCxnSpPr>
          <p:spPr>
            <a:xfrm flipV="1">
              <a:off x="3113884" y="3726783"/>
              <a:ext cx="1683944" cy="18897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573625" y="4377370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3</a:t>
              </a:r>
              <a:endParaRPr lang="en-GB" i="1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4745" y="6119812"/>
              <a:ext cx="6215291" cy="485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7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Activation Functions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1" y="1690688"/>
            <a:ext cx="10900558" cy="39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Activation Functions are Important?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61" y="1814905"/>
            <a:ext cx="10021477" cy="47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1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Activation Functions are Important?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91" y="1690688"/>
            <a:ext cx="9819553" cy="47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Perceptron: Example</a:t>
            </a:r>
            <a:endParaRPr lang="en-GB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873" y="1740861"/>
            <a:ext cx="4495800" cy="71437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948574" y="2041236"/>
            <a:ext cx="5128775" cy="2753874"/>
            <a:chOff x="948574" y="2041236"/>
            <a:chExt cx="5128775" cy="2753874"/>
          </a:xfrm>
        </p:grpSpPr>
        <p:sp>
          <p:nvSpPr>
            <p:cNvPr id="29" name="Oval 28"/>
            <p:cNvSpPr/>
            <p:nvPr/>
          </p:nvSpPr>
          <p:spPr>
            <a:xfrm>
              <a:off x="948574" y="2041236"/>
              <a:ext cx="828000" cy="828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948574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X</a:t>
              </a:r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948574" y="3967110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4070275" y="3004173"/>
              <a:ext cx="828000" cy="828000"/>
            </a:xfrm>
            <a:prstGeom prst="ellipse">
              <a:avLst/>
            </a:prstGeom>
            <a:solidFill>
              <a:srgbClr val="FFE89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2740428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dirty="0" smtClean="0"/>
                <a:t>Σ</a:t>
              </a:r>
              <a:endParaRPr lang="en-GB" sz="1600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249349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y-GB" dirty="0"/>
                <a:t>ŷ</a:t>
              </a:r>
              <a:endParaRPr lang="en-GB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E28D"/>
                </a:clrFrom>
                <a:clrTo>
                  <a:srgbClr val="FFE28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18044" y="3181610"/>
              <a:ext cx="315835" cy="370499"/>
            </a:xfrm>
            <a:prstGeom prst="rect">
              <a:avLst/>
            </a:prstGeom>
          </p:spPr>
        </p:pic>
        <p:cxnSp>
          <p:nvCxnSpPr>
            <p:cNvPr id="36" name="Straight Arrow Connector 35"/>
            <p:cNvCxnSpPr>
              <a:endCxn id="33" idx="2"/>
            </p:cNvCxnSpPr>
            <p:nvPr/>
          </p:nvCxnSpPr>
          <p:spPr>
            <a:xfrm>
              <a:off x="1776574" y="2522705"/>
              <a:ext cx="963854" cy="8954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6"/>
              <a:endCxn id="33" idx="2"/>
            </p:cNvCxnSpPr>
            <p:nvPr/>
          </p:nvCxnSpPr>
          <p:spPr>
            <a:xfrm>
              <a:off x="1776574" y="3418173"/>
              <a:ext cx="963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1" idx="6"/>
              <a:endCxn id="33" idx="2"/>
            </p:cNvCxnSpPr>
            <p:nvPr/>
          </p:nvCxnSpPr>
          <p:spPr>
            <a:xfrm flipV="1">
              <a:off x="1776574" y="3418173"/>
              <a:ext cx="963854" cy="9629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52320" y="25819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65861" y="3136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89803" y="3669100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  <a:r>
                <a:rPr lang="en-GB" dirty="0" smtClean="0"/>
                <a:t>2</a:t>
              </a:r>
              <a:endParaRPr lang="en-GB" dirty="0"/>
            </a:p>
          </p:txBody>
        </p:sp>
        <p:cxnSp>
          <p:nvCxnSpPr>
            <p:cNvPr id="42" name="Straight Arrow Connector 41"/>
            <p:cNvCxnSpPr>
              <a:stCxn id="33" idx="6"/>
              <a:endCxn id="32" idx="2"/>
            </p:cNvCxnSpPr>
            <p:nvPr/>
          </p:nvCxnSpPr>
          <p:spPr>
            <a:xfrm>
              <a:off x="3568428" y="3418173"/>
              <a:ext cx="501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2" idx="6"/>
              <a:endCxn id="34" idx="2"/>
            </p:cNvCxnSpPr>
            <p:nvPr/>
          </p:nvCxnSpPr>
          <p:spPr>
            <a:xfrm>
              <a:off x="4898275" y="3418173"/>
              <a:ext cx="3510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350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Perceptron: Example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948574" y="2041236"/>
            <a:ext cx="5128775" cy="2753874"/>
            <a:chOff x="948574" y="2041236"/>
            <a:chExt cx="5128775" cy="2753874"/>
          </a:xfrm>
        </p:grpSpPr>
        <p:sp>
          <p:nvSpPr>
            <p:cNvPr id="4" name="Oval 3"/>
            <p:cNvSpPr/>
            <p:nvPr/>
          </p:nvSpPr>
          <p:spPr>
            <a:xfrm>
              <a:off x="948574" y="2041236"/>
              <a:ext cx="828000" cy="828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948574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X</a:t>
              </a:r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48574" y="3967110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070275" y="3004173"/>
              <a:ext cx="828000" cy="828000"/>
            </a:xfrm>
            <a:prstGeom prst="ellipse">
              <a:avLst/>
            </a:prstGeom>
            <a:solidFill>
              <a:srgbClr val="FFE89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740428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dirty="0" smtClean="0"/>
                <a:t>Σ</a:t>
              </a:r>
              <a:endParaRPr lang="en-GB" sz="1600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249349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y-GB" dirty="0"/>
                <a:t>ŷ</a:t>
              </a:r>
              <a:endParaRPr lang="en-GB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E28D"/>
                </a:clrFrom>
                <a:clrTo>
                  <a:srgbClr val="FFE28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18044" y="3181610"/>
              <a:ext cx="315835" cy="370499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endCxn id="8" idx="2"/>
            </p:cNvCxnSpPr>
            <p:nvPr/>
          </p:nvCxnSpPr>
          <p:spPr>
            <a:xfrm>
              <a:off x="1776574" y="2522705"/>
              <a:ext cx="963854" cy="8954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" idx="6"/>
              <a:endCxn id="8" idx="2"/>
            </p:cNvCxnSpPr>
            <p:nvPr/>
          </p:nvCxnSpPr>
          <p:spPr>
            <a:xfrm>
              <a:off x="1776574" y="3418173"/>
              <a:ext cx="963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6"/>
              <a:endCxn id="8" idx="2"/>
            </p:cNvCxnSpPr>
            <p:nvPr/>
          </p:nvCxnSpPr>
          <p:spPr>
            <a:xfrm flipV="1">
              <a:off x="1776574" y="3418173"/>
              <a:ext cx="963854" cy="9629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052320" y="25819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5861" y="3136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89803" y="3669100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  <a:r>
                <a:rPr lang="en-GB" dirty="0" smtClean="0"/>
                <a:t>2</a:t>
              </a:r>
              <a:endParaRPr lang="en-GB" dirty="0"/>
            </a:p>
          </p:txBody>
        </p:sp>
        <p:cxnSp>
          <p:nvCxnSpPr>
            <p:cNvPr id="22" name="Straight Arrow Connector 21"/>
            <p:cNvCxnSpPr>
              <a:stCxn id="8" idx="6"/>
              <a:endCxn id="7" idx="2"/>
            </p:cNvCxnSpPr>
            <p:nvPr/>
          </p:nvCxnSpPr>
          <p:spPr>
            <a:xfrm>
              <a:off x="3568428" y="3418173"/>
              <a:ext cx="501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6"/>
              <a:endCxn id="9" idx="2"/>
            </p:cNvCxnSpPr>
            <p:nvPr/>
          </p:nvCxnSpPr>
          <p:spPr>
            <a:xfrm>
              <a:off x="4898275" y="3418173"/>
              <a:ext cx="3510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873" y="1740861"/>
            <a:ext cx="4495800" cy="71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210" y="2597773"/>
            <a:ext cx="30099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9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Perceptron: Example</a:t>
            </a:r>
            <a:endParaRPr lang="en-GB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873" y="1740861"/>
            <a:ext cx="4495800" cy="71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210" y="2597773"/>
            <a:ext cx="3009900" cy="54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498" y="3181610"/>
            <a:ext cx="3638550" cy="193357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48574" y="2041236"/>
            <a:ext cx="5128775" cy="2753874"/>
            <a:chOff x="948574" y="2041236"/>
            <a:chExt cx="5128775" cy="2753874"/>
          </a:xfrm>
        </p:grpSpPr>
        <p:sp>
          <p:nvSpPr>
            <p:cNvPr id="28" name="Oval 27"/>
            <p:cNvSpPr/>
            <p:nvPr/>
          </p:nvSpPr>
          <p:spPr>
            <a:xfrm>
              <a:off x="948574" y="2041236"/>
              <a:ext cx="828000" cy="828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948574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X</a:t>
              </a:r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948574" y="3967110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4070275" y="3004173"/>
              <a:ext cx="828000" cy="828000"/>
            </a:xfrm>
            <a:prstGeom prst="ellipse">
              <a:avLst/>
            </a:prstGeom>
            <a:solidFill>
              <a:srgbClr val="FFE89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740428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dirty="0" smtClean="0"/>
                <a:t>Σ</a:t>
              </a:r>
              <a:endParaRPr lang="en-GB" sz="1600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249349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y-GB" dirty="0"/>
                <a:t>ŷ</a:t>
              </a:r>
              <a:endParaRPr lang="en-GB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E28D"/>
                </a:clrFrom>
                <a:clrTo>
                  <a:srgbClr val="FFE28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18044" y="3181610"/>
              <a:ext cx="315835" cy="370499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endCxn id="32" idx="2"/>
            </p:cNvCxnSpPr>
            <p:nvPr/>
          </p:nvCxnSpPr>
          <p:spPr>
            <a:xfrm>
              <a:off x="1776574" y="2522705"/>
              <a:ext cx="963854" cy="8954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9" idx="6"/>
              <a:endCxn id="32" idx="2"/>
            </p:cNvCxnSpPr>
            <p:nvPr/>
          </p:nvCxnSpPr>
          <p:spPr>
            <a:xfrm>
              <a:off x="1776574" y="3418173"/>
              <a:ext cx="963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6"/>
              <a:endCxn id="32" idx="2"/>
            </p:cNvCxnSpPr>
            <p:nvPr/>
          </p:nvCxnSpPr>
          <p:spPr>
            <a:xfrm flipV="1">
              <a:off x="1776574" y="3418173"/>
              <a:ext cx="963854" cy="9629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052320" y="25819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65861" y="3136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89803" y="3669100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  <a:r>
                <a:rPr lang="en-GB" dirty="0" smtClean="0"/>
                <a:t>2</a:t>
              </a:r>
              <a:endParaRPr lang="en-GB" dirty="0"/>
            </a:p>
          </p:txBody>
        </p:sp>
        <p:cxnSp>
          <p:nvCxnSpPr>
            <p:cNvPr id="41" name="Straight Arrow Connector 40"/>
            <p:cNvCxnSpPr>
              <a:stCxn id="32" idx="6"/>
              <a:endCxn id="31" idx="2"/>
            </p:cNvCxnSpPr>
            <p:nvPr/>
          </p:nvCxnSpPr>
          <p:spPr>
            <a:xfrm>
              <a:off x="3568428" y="3418173"/>
              <a:ext cx="501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1" idx="6"/>
              <a:endCxn id="33" idx="2"/>
            </p:cNvCxnSpPr>
            <p:nvPr/>
          </p:nvCxnSpPr>
          <p:spPr>
            <a:xfrm>
              <a:off x="4898275" y="3418173"/>
              <a:ext cx="3510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811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Perceptron: Example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581" y="1896944"/>
            <a:ext cx="5104448" cy="4317985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948574" y="2041236"/>
            <a:ext cx="5128775" cy="2753874"/>
            <a:chOff x="948574" y="2041236"/>
            <a:chExt cx="5128775" cy="2753874"/>
          </a:xfrm>
        </p:grpSpPr>
        <p:sp>
          <p:nvSpPr>
            <p:cNvPr id="29" name="Oval 28"/>
            <p:cNvSpPr/>
            <p:nvPr/>
          </p:nvSpPr>
          <p:spPr>
            <a:xfrm>
              <a:off x="948574" y="2041236"/>
              <a:ext cx="828000" cy="828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948574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X</a:t>
              </a:r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948574" y="3967110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4070275" y="3004173"/>
              <a:ext cx="828000" cy="828000"/>
            </a:xfrm>
            <a:prstGeom prst="ellipse">
              <a:avLst/>
            </a:prstGeom>
            <a:solidFill>
              <a:srgbClr val="FFE89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2740428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dirty="0" smtClean="0"/>
                <a:t>Σ</a:t>
              </a:r>
              <a:endParaRPr lang="en-GB" sz="1600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249349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y-GB" dirty="0"/>
                <a:t>ŷ</a:t>
              </a:r>
              <a:endParaRPr lang="en-GB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E28D"/>
                </a:clrFrom>
                <a:clrTo>
                  <a:srgbClr val="FFE28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18044" y="3181610"/>
              <a:ext cx="315835" cy="370499"/>
            </a:xfrm>
            <a:prstGeom prst="rect">
              <a:avLst/>
            </a:prstGeom>
          </p:spPr>
        </p:pic>
        <p:cxnSp>
          <p:nvCxnSpPr>
            <p:cNvPr id="36" name="Straight Arrow Connector 35"/>
            <p:cNvCxnSpPr>
              <a:endCxn id="33" idx="2"/>
            </p:cNvCxnSpPr>
            <p:nvPr/>
          </p:nvCxnSpPr>
          <p:spPr>
            <a:xfrm>
              <a:off x="1776574" y="2522705"/>
              <a:ext cx="963854" cy="8954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6"/>
              <a:endCxn id="33" idx="2"/>
            </p:cNvCxnSpPr>
            <p:nvPr/>
          </p:nvCxnSpPr>
          <p:spPr>
            <a:xfrm>
              <a:off x="1776574" y="3418173"/>
              <a:ext cx="963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1" idx="6"/>
              <a:endCxn id="33" idx="2"/>
            </p:cNvCxnSpPr>
            <p:nvPr/>
          </p:nvCxnSpPr>
          <p:spPr>
            <a:xfrm flipV="1">
              <a:off x="1776574" y="3418173"/>
              <a:ext cx="963854" cy="9629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52320" y="25819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65861" y="3136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89803" y="3669100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  <a:r>
                <a:rPr lang="en-GB" dirty="0" smtClean="0"/>
                <a:t>2</a:t>
              </a:r>
              <a:endParaRPr lang="en-GB" dirty="0"/>
            </a:p>
          </p:txBody>
        </p:sp>
        <p:cxnSp>
          <p:nvCxnSpPr>
            <p:cNvPr id="42" name="Straight Arrow Connector 41"/>
            <p:cNvCxnSpPr>
              <a:stCxn id="33" idx="6"/>
              <a:endCxn id="32" idx="2"/>
            </p:cNvCxnSpPr>
            <p:nvPr/>
          </p:nvCxnSpPr>
          <p:spPr>
            <a:xfrm>
              <a:off x="3568428" y="3418173"/>
              <a:ext cx="501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2" idx="6"/>
              <a:endCxn id="34" idx="2"/>
            </p:cNvCxnSpPr>
            <p:nvPr/>
          </p:nvCxnSpPr>
          <p:spPr>
            <a:xfrm>
              <a:off x="4898275" y="3418173"/>
              <a:ext cx="3510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92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45" y="1690688"/>
            <a:ext cx="10771909" cy="51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Assume we have X = 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Perceptron: Example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44" y="5144657"/>
            <a:ext cx="77152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98" y="1733249"/>
            <a:ext cx="4903331" cy="46103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803" y="5941050"/>
            <a:ext cx="4314825" cy="88582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48574" y="2041236"/>
            <a:ext cx="5128775" cy="2753874"/>
            <a:chOff x="948574" y="2041236"/>
            <a:chExt cx="5128775" cy="2753874"/>
          </a:xfrm>
        </p:grpSpPr>
        <p:sp>
          <p:nvSpPr>
            <p:cNvPr id="28" name="Oval 27"/>
            <p:cNvSpPr/>
            <p:nvPr/>
          </p:nvSpPr>
          <p:spPr>
            <a:xfrm>
              <a:off x="948574" y="2041236"/>
              <a:ext cx="828000" cy="828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948574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X</a:t>
              </a:r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948574" y="3967110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4070275" y="3004173"/>
              <a:ext cx="828000" cy="828000"/>
            </a:xfrm>
            <a:prstGeom prst="ellipse">
              <a:avLst/>
            </a:prstGeom>
            <a:solidFill>
              <a:srgbClr val="FFE89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740428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dirty="0" smtClean="0"/>
                <a:t>Σ</a:t>
              </a:r>
              <a:endParaRPr lang="en-GB" sz="1600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249349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y-GB" dirty="0"/>
                <a:t>ŷ</a:t>
              </a:r>
              <a:endParaRPr lang="en-GB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E28D"/>
                </a:clrFrom>
                <a:clrTo>
                  <a:srgbClr val="FFE28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18044" y="3181610"/>
              <a:ext cx="315835" cy="370499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endCxn id="32" idx="2"/>
            </p:cNvCxnSpPr>
            <p:nvPr/>
          </p:nvCxnSpPr>
          <p:spPr>
            <a:xfrm>
              <a:off x="1776574" y="2522705"/>
              <a:ext cx="963854" cy="8954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9" idx="6"/>
              <a:endCxn id="32" idx="2"/>
            </p:cNvCxnSpPr>
            <p:nvPr/>
          </p:nvCxnSpPr>
          <p:spPr>
            <a:xfrm>
              <a:off x="1776574" y="3418173"/>
              <a:ext cx="963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6"/>
              <a:endCxn id="32" idx="2"/>
            </p:cNvCxnSpPr>
            <p:nvPr/>
          </p:nvCxnSpPr>
          <p:spPr>
            <a:xfrm flipV="1">
              <a:off x="1776574" y="3418173"/>
              <a:ext cx="963854" cy="9629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052320" y="25819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65861" y="3136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89803" y="3669100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  <a:r>
                <a:rPr lang="en-GB" dirty="0" smtClean="0"/>
                <a:t>2</a:t>
              </a:r>
              <a:endParaRPr lang="en-GB" dirty="0"/>
            </a:p>
          </p:txBody>
        </p:sp>
        <p:cxnSp>
          <p:nvCxnSpPr>
            <p:cNvPr id="41" name="Straight Arrow Connector 40"/>
            <p:cNvCxnSpPr>
              <a:stCxn id="32" idx="6"/>
              <a:endCxn id="31" idx="2"/>
            </p:cNvCxnSpPr>
            <p:nvPr/>
          </p:nvCxnSpPr>
          <p:spPr>
            <a:xfrm>
              <a:off x="3568428" y="3418173"/>
              <a:ext cx="501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1" idx="6"/>
              <a:endCxn id="33" idx="2"/>
            </p:cNvCxnSpPr>
            <p:nvPr/>
          </p:nvCxnSpPr>
          <p:spPr>
            <a:xfrm>
              <a:off x="4898275" y="3418173"/>
              <a:ext cx="3510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825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Assume we have X = 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Perceptron: Example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44" y="5144657"/>
            <a:ext cx="77152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803" y="5941050"/>
            <a:ext cx="4314825" cy="885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153" y="1690688"/>
            <a:ext cx="5460508" cy="487632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48574" y="2041236"/>
            <a:ext cx="5128775" cy="2753874"/>
            <a:chOff x="948574" y="2041236"/>
            <a:chExt cx="5128775" cy="2753874"/>
          </a:xfrm>
        </p:grpSpPr>
        <p:sp>
          <p:nvSpPr>
            <p:cNvPr id="28" name="Oval 27"/>
            <p:cNvSpPr/>
            <p:nvPr/>
          </p:nvSpPr>
          <p:spPr>
            <a:xfrm>
              <a:off x="948574" y="2041236"/>
              <a:ext cx="828000" cy="828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948574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X</a:t>
              </a:r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948574" y="3967110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4070275" y="3004173"/>
              <a:ext cx="828000" cy="828000"/>
            </a:xfrm>
            <a:prstGeom prst="ellipse">
              <a:avLst/>
            </a:prstGeom>
            <a:solidFill>
              <a:srgbClr val="FFE89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740428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dirty="0" smtClean="0"/>
                <a:t>Σ</a:t>
              </a:r>
              <a:endParaRPr lang="en-GB" sz="1600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249349" y="3004173"/>
              <a:ext cx="828000" cy="828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y-GB" dirty="0"/>
                <a:t>ŷ</a:t>
              </a:r>
              <a:endParaRPr lang="en-GB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E28D"/>
                </a:clrFrom>
                <a:clrTo>
                  <a:srgbClr val="FFE28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18044" y="3181610"/>
              <a:ext cx="315835" cy="370499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endCxn id="32" idx="2"/>
            </p:cNvCxnSpPr>
            <p:nvPr/>
          </p:nvCxnSpPr>
          <p:spPr>
            <a:xfrm>
              <a:off x="1776574" y="2522705"/>
              <a:ext cx="963854" cy="8954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9" idx="6"/>
              <a:endCxn id="32" idx="2"/>
            </p:cNvCxnSpPr>
            <p:nvPr/>
          </p:nvCxnSpPr>
          <p:spPr>
            <a:xfrm>
              <a:off x="1776574" y="3418173"/>
              <a:ext cx="963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6"/>
              <a:endCxn id="32" idx="2"/>
            </p:cNvCxnSpPr>
            <p:nvPr/>
          </p:nvCxnSpPr>
          <p:spPr>
            <a:xfrm flipV="1">
              <a:off x="1776574" y="3418173"/>
              <a:ext cx="963854" cy="9629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052320" y="25819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65861" y="3136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3</a:t>
              </a:r>
              <a:endParaRPr lang="en-GB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89803" y="3669100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  <a:r>
                <a:rPr lang="en-GB" dirty="0" smtClean="0"/>
                <a:t>2</a:t>
              </a:r>
              <a:endParaRPr lang="en-GB" dirty="0"/>
            </a:p>
          </p:txBody>
        </p:sp>
        <p:cxnSp>
          <p:nvCxnSpPr>
            <p:cNvPr id="41" name="Straight Arrow Connector 40"/>
            <p:cNvCxnSpPr>
              <a:stCxn id="32" idx="6"/>
              <a:endCxn id="31" idx="2"/>
            </p:cNvCxnSpPr>
            <p:nvPr/>
          </p:nvCxnSpPr>
          <p:spPr>
            <a:xfrm>
              <a:off x="3568428" y="3418173"/>
              <a:ext cx="501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1" idx="6"/>
              <a:endCxn id="33" idx="2"/>
            </p:cNvCxnSpPr>
            <p:nvPr/>
          </p:nvCxnSpPr>
          <p:spPr>
            <a:xfrm>
              <a:off x="4898275" y="3418173"/>
              <a:ext cx="3510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93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Building Neural Network with Perceptron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8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368323"/>
            <a:ext cx="3200400" cy="66675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73924" y="1825625"/>
            <a:ext cx="6244152" cy="4883531"/>
            <a:chOff x="2285884" y="1722056"/>
            <a:chExt cx="6244152" cy="4883531"/>
          </a:xfrm>
        </p:grpSpPr>
        <p:sp>
          <p:nvSpPr>
            <p:cNvPr id="45" name="Oval 44"/>
            <p:cNvSpPr/>
            <p:nvPr/>
          </p:nvSpPr>
          <p:spPr>
            <a:xfrm>
              <a:off x="2308510" y="1722056"/>
              <a:ext cx="828000" cy="828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2285884" y="2882217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X</a:t>
              </a:r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2285884" y="4042378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6127675" y="3312783"/>
              <a:ext cx="828000" cy="828000"/>
            </a:xfrm>
            <a:prstGeom prst="ellipse">
              <a:avLst/>
            </a:prstGeom>
            <a:solidFill>
              <a:srgbClr val="FFE89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4797828" y="3312783"/>
              <a:ext cx="828000" cy="82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3600" dirty="0" smtClean="0"/>
                <a:t>Σ</a:t>
              </a:r>
              <a:endParaRPr lang="en-GB" sz="1600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306749" y="3312783"/>
              <a:ext cx="828000" cy="8280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cy-GB" dirty="0"/>
                <a:t>ŷ</a:t>
              </a:r>
              <a:endParaRPr lang="en-GB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E28D"/>
                </a:clrFrom>
                <a:clrTo>
                  <a:srgbClr val="FFE28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75444" y="3490220"/>
              <a:ext cx="315835" cy="370499"/>
            </a:xfrm>
            <a:prstGeom prst="rect">
              <a:avLst/>
            </a:prstGeom>
          </p:spPr>
        </p:pic>
        <p:cxnSp>
          <p:nvCxnSpPr>
            <p:cNvPr id="52" name="Straight Arrow Connector 51"/>
            <p:cNvCxnSpPr>
              <a:stCxn id="45" idx="6"/>
              <a:endCxn id="49" idx="2"/>
            </p:cNvCxnSpPr>
            <p:nvPr/>
          </p:nvCxnSpPr>
          <p:spPr>
            <a:xfrm>
              <a:off x="3136510" y="2136056"/>
              <a:ext cx="1661318" cy="15907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6" idx="6"/>
              <a:endCxn id="49" idx="2"/>
            </p:cNvCxnSpPr>
            <p:nvPr/>
          </p:nvCxnSpPr>
          <p:spPr>
            <a:xfrm>
              <a:off x="3113884" y="3296217"/>
              <a:ext cx="1683944" cy="43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7" idx="6"/>
              <a:endCxn id="49" idx="2"/>
            </p:cNvCxnSpPr>
            <p:nvPr/>
          </p:nvCxnSpPr>
          <p:spPr>
            <a:xfrm flipV="1">
              <a:off x="3113884" y="3726783"/>
              <a:ext cx="1683944" cy="7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653774" y="2475317"/>
              <a:ext cx="501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o</a:t>
              </a:r>
              <a:endParaRPr lang="en-GB" i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656604" y="3165028"/>
              <a:ext cx="509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1</a:t>
              </a:r>
              <a:endParaRPr lang="en-GB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58762" y="370465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 smtClean="0"/>
                <a:t>W2</a:t>
              </a:r>
              <a:endParaRPr lang="en-GB" i="1" dirty="0"/>
            </a:p>
          </p:txBody>
        </p:sp>
        <p:cxnSp>
          <p:nvCxnSpPr>
            <p:cNvPr id="58" name="Straight Arrow Connector 57"/>
            <p:cNvCxnSpPr>
              <a:stCxn id="49" idx="6"/>
              <a:endCxn id="48" idx="2"/>
            </p:cNvCxnSpPr>
            <p:nvPr/>
          </p:nvCxnSpPr>
          <p:spPr>
            <a:xfrm>
              <a:off x="5625828" y="3726783"/>
              <a:ext cx="501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48" idx="6"/>
              <a:endCxn id="50" idx="2"/>
            </p:cNvCxnSpPr>
            <p:nvPr/>
          </p:nvCxnSpPr>
          <p:spPr>
            <a:xfrm>
              <a:off x="6955675" y="3726783"/>
              <a:ext cx="3510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2285884" y="5202539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X2</a:t>
              </a:r>
              <a:endParaRPr lang="en-GB" dirty="0"/>
            </a:p>
          </p:txBody>
        </p:sp>
        <p:cxnSp>
          <p:nvCxnSpPr>
            <p:cNvPr id="61" name="Straight Arrow Connector 60"/>
            <p:cNvCxnSpPr>
              <a:stCxn id="60" idx="6"/>
              <a:endCxn id="49" idx="2"/>
            </p:cNvCxnSpPr>
            <p:nvPr/>
          </p:nvCxnSpPr>
          <p:spPr>
            <a:xfrm flipV="1">
              <a:off x="3113884" y="3726783"/>
              <a:ext cx="1683944" cy="18897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573625" y="4377370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W</a:t>
              </a:r>
              <a:r>
                <a:rPr lang="en-GB" i="1" dirty="0" smtClean="0"/>
                <a:t>3</a:t>
              </a:r>
              <a:endParaRPr lang="en-GB" i="1" dirty="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4745" y="6119812"/>
              <a:ext cx="6215291" cy="485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4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Perceptron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825625"/>
            <a:ext cx="5562600" cy="29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5624830"/>
            <a:ext cx="3543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2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37" y="2936463"/>
            <a:ext cx="9270683" cy="3717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Neural Network?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Structure: Input-Processing-Output</a:t>
            </a:r>
          </a:p>
          <a:p>
            <a:pPr lvl="1"/>
            <a:r>
              <a:rPr lang="en-GB" dirty="0" smtClean="0"/>
              <a:t>Mimic neuronal signal firing structure of human brain with computational processing unit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4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 Output Perceptron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2668905"/>
            <a:ext cx="5619750" cy="2962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2" y="5476240"/>
            <a:ext cx="38004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2668905"/>
            <a:ext cx="5619750" cy="2962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 Output Perceptron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inputs are directly connected to the output layers</a:t>
            </a:r>
          </a:p>
          <a:p>
            <a:r>
              <a:rPr lang="en-GB" dirty="0" smtClean="0"/>
              <a:t>Each </a:t>
            </a:r>
            <a:r>
              <a:rPr lang="en-GB" dirty="0"/>
              <a:t>neuron in the </a:t>
            </a:r>
            <a:r>
              <a:rPr lang="en-GB" b="1" dirty="0" smtClean="0"/>
              <a:t>dense layer </a:t>
            </a:r>
            <a:r>
              <a:rPr lang="en-GB" dirty="0" smtClean="0"/>
              <a:t>receives </a:t>
            </a:r>
            <a:r>
              <a:rPr lang="en-GB" dirty="0"/>
              <a:t>input from all neurons of its previous </a:t>
            </a:r>
            <a:r>
              <a:rPr lang="en-GB" dirty="0" smtClean="0"/>
              <a:t>layer.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2" y="5476240"/>
            <a:ext cx="3800475" cy="1066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69731" y="5350073"/>
            <a:ext cx="3626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dense layer or fully connected layer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16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Dense Layer from scratch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035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b="1" dirty="0" err="1" smtClean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MyDenseLayer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(</a:t>
            </a:r>
            <a:r>
              <a:rPr lang="en-GB" b="1" dirty="0" err="1" smtClean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tf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b="1" dirty="0" err="1" smtClean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keras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b="1" dirty="0" err="1" smtClean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b="1" dirty="0" err="1" smtClean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GB" b="1" dirty="0" err="1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GB" b="1" dirty="0" err="1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init_self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b="1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GB" b="1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input_dim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GB" b="1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output_dim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super(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MyDenseLayer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GB" b="1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)._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_()</a:t>
            </a:r>
          </a:p>
          <a:p>
            <a:pPr marL="0" indent="0">
              <a:buNone/>
            </a:pPr>
            <a:endParaRPr lang="en-GB" b="1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#</a:t>
            </a:r>
            <a:r>
              <a:rPr lang="en-GB" b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intialyze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weights and bias</a:t>
            </a:r>
            <a:endParaRPr lang="en-GB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GB" b="1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.w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b="1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.add_weight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input_dim,output_dim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GB" b="1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b="1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.add_weight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GB" b="1" dirty="0" smtClean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,output_dim])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GB" b="1" dirty="0" err="1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cell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b="1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b="1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#forward propagate the input</a:t>
            </a:r>
            <a:endParaRPr lang="en-GB" b="1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z=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tf.matmul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inputs,</a:t>
            </a:r>
            <a:r>
              <a:rPr lang="en-GB" b="1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.w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)+</a:t>
            </a:r>
            <a:r>
              <a:rPr lang="en-GB" b="1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</a:t>
            </a:r>
            <a:endParaRPr lang="en-GB" b="1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GB" b="1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#read through a non-linear activation</a:t>
            </a:r>
            <a:endParaRPr lang="en-GB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output=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tf.math.sigmoid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(z)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b="1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output</a:t>
            </a:r>
            <a:endParaRPr lang="en-GB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TensorFlow –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721" y="1369651"/>
            <a:ext cx="1479261" cy="147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5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 Output Perceptron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342" y="1803323"/>
            <a:ext cx="10515600" cy="4351338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2668905"/>
            <a:ext cx="5619750" cy="2962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2" y="5476240"/>
            <a:ext cx="3800475" cy="1066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75335" y="4925367"/>
            <a:ext cx="39404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</a:t>
            </a:r>
            <a:endParaRPr lang="en-GB" b="1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GB" b="1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1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Layer.tf.keras.layers.Dense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(units=</a:t>
            </a:r>
            <a:r>
              <a:rPr lang="en-GB" b="1" dirty="0" smtClean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b="1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GB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Picture 2" descr="TensorFlow –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19" y="4339030"/>
            <a:ext cx="473702" cy="47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8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Why do we need Deep Learning?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84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Layer Neural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79" y="1374359"/>
            <a:ext cx="8882578" cy="461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Layer Neural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165" y="1596231"/>
            <a:ext cx="75152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1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 Output Perceptron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03" y="1693545"/>
            <a:ext cx="58102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 Output Perceptron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151" y="4847994"/>
            <a:ext cx="4090173" cy="2010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203" y="1693545"/>
            <a:ext cx="58102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Neural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410494"/>
            <a:ext cx="99536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Neural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2" y="1587506"/>
            <a:ext cx="8556936" cy="4454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229" y="3811231"/>
            <a:ext cx="3534589" cy="279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Neural networks as the architecture of human work | by Esko Kilp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06" y="788884"/>
            <a:ext cx="10951788" cy="606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2138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C397-EEA9-4CB7-A9A5-517AABF50EE2}" type="slidenum">
              <a:rPr lang="he-IL" altLang="en-US"/>
              <a:pPr/>
              <a:t>47</a:t>
            </a:fld>
            <a:endParaRPr lang="en-US" altLang="en-US"/>
          </a:p>
        </p:txBody>
      </p:sp>
      <p:sp>
        <p:nvSpPr>
          <p:cNvPr id="151554" name="Rectangle 2050"/>
          <p:cNvSpPr>
            <a:spLocks noGrp="1" noChangeArrowheads="1"/>
          </p:cNvSpPr>
          <p:nvPr>
            <p:ph type="title"/>
          </p:nvPr>
        </p:nvSpPr>
        <p:spPr>
          <a:xfrm>
            <a:off x="666461" y="477837"/>
            <a:ext cx="7793038" cy="969963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/>
              <a:t>Example of Neural </a:t>
            </a:r>
            <a:r>
              <a:rPr lang="en-US" altLang="en-US" b="1" dirty="0"/>
              <a:t>network for OCR</a:t>
            </a:r>
          </a:p>
        </p:txBody>
      </p:sp>
      <p:sp>
        <p:nvSpPr>
          <p:cNvPr id="15155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803996" y="1796041"/>
            <a:ext cx="5236585" cy="4114800"/>
          </a:xfrm>
        </p:spPr>
        <p:txBody>
          <a:bodyPr/>
          <a:lstStyle/>
          <a:p>
            <a:r>
              <a:rPr lang="en-GB" altLang="en-US" sz="2400" dirty="0" smtClean="0">
                <a:cs typeface="Times New Roman" panose="02020603050405020304" pitchFamily="18" charset="0"/>
              </a:rPr>
              <a:t>Feedforward network</a:t>
            </a:r>
          </a:p>
          <a:p>
            <a:endParaRPr lang="en-GB" altLang="en-US" sz="2400" dirty="0">
              <a:cs typeface="Times New Roman" panose="02020603050405020304" pitchFamily="18" charset="0"/>
            </a:endParaRPr>
          </a:p>
          <a:p>
            <a:endParaRPr lang="en-GB" altLang="en-US" sz="2400" dirty="0">
              <a:cs typeface="Times New Roman" panose="02020603050405020304" pitchFamily="18" charset="0"/>
            </a:endParaRPr>
          </a:p>
          <a:p>
            <a:r>
              <a:rPr lang="en-GB" altLang="en-US" sz="2400" dirty="0" smtClean="0">
                <a:cs typeface="Times New Roman" panose="02020603050405020304" pitchFamily="18" charset="0"/>
              </a:rPr>
              <a:t>Trained </a:t>
            </a:r>
            <a:r>
              <a:rPr lang="en-GB" altLang="en-US" sz="2400" dirty="0">
                <a:cs typeface="Times New Roman" panose="02020603050405020304" pitchFamily="18" charset="0"/>
              </a:rPr>
              <a:t>using Back- propagation</a:t>
            </a:r>
            <a:r>
              <a:rPr lang="en-GB" altLang="en-US" sz="2400" dirty="0"/>
              <a:t> </a:t>
            </a:r>
          </a:p>
          <a:p>
            <a:endParaRPr lang="en-US" altLang="en-US" sz="2400" dirty="0"/>
          </a:p>
        </p:txBody>
      </p:sp>
      <p:graphicFrame>
        <p:nvGraphicFramePr>
          <p:cNvPr id="151556" name="Object 2052"/>
          <p:cNvGraphicFramePr>
            <a:graphicFrameLocks noChangeAspect="1"/>
          </p:cNvGraphicFramePr>
          <p:nvPr/>
        </p:nvGraphicFramePr>
        <p:xfrm>
          <a:off x="6172200" y="1447800"/>
          <a:ext cx="4268788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r:id="rId3" imgW="5829300" imgH="6896100" progId="Word.Document.8">
                  <p:embed/>
                </p:oleObj>
              </mc:Choice>
              <mc:Fallback>
                <p:oleObj r:id="rId3" imgW="5829300" imgH="6896100" progId="Word.Document.8">
                  <p:embed/>
                  <p:pic>
                    <p:nvPicPr>
                      <p:cNvPr id="151556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447800"/>
                        <a:ext cx="4268788" cy="50482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3" y="3557406"/>
            <a:ext cx="5745018" cy="194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1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1B77F-25F4-41DB-88B1-12DEC08C1DB8}" type="slidenum">
              <a:rPr lang="he-IL" altLang="en-US"/>
              <a:pPr/>
              <a:t>48</a:t>
            </a:fld>
            <a:endParaRPr lang="en-US" altLang="en-US"/>
          </a:p>
        </p:txBody>
      </p:sp>
      <p:sp>
        <p:nvSpPr>
          <p:cNvPr id="133122" name="Freeform 1026"/>
          <p:cNvSpPr>
            <a:spLocks/>
          </p:cNvSpPr>
          <p:nvPr/>
        </p:nvSpPr>
        <p:spPr bwMode="auto">
          <a:xfrm>
            <a:off x="7620000" y="5486400"/>
            <a:ext cx="1144588" cy="915988"/>
          </a:xfrm>
          <a:custGeom>
            <a:avLst/>
            <a:gdLst>
              <a:gd name="T0" fmla="*/ 0 w 721"/>
              <a:gd name="T1" fmla="*/ 528 h 577"/>
              <a:gd name="T2" fmla="*/ 96 w 721"/>
              <a:gd name="T3" fmla="*/ 384 h 577"/>
              <a:gd name="T4" fmla="*/ 288 w 721"/>
              <a:gd name="T5" fmla="*/ 384 h 577"/>
              <a:gd name="T6" fmla="*/ 288 w 721"/>
              <a:gd name="T7" fmla="*/ 192 h 577"/>
              <a:gd name="T8" fmla="*/ 48 w 721"/>
              <a:gd name="T9" fmla="*/ 144 h 577"/>
              <a:gd name="T10" fmla="*/ 192 w 721"/>
              <a:gd name="T11" fmla="*/ 0 h 577"/>
              <a:gd name="T12" fmla="*/ 576 w 721"/>
              <a:gd name="T13" fmla="*/ 48 h 577"/>
              <a:gd name="T14" fmla="*/ 720 w 721"/>
              <a:gd name="T15" fmla="*/ 384 h 577"/>
              <a:gd name="T16" fmla="*/ 432 w 721"/>
              <a:gd name="T17" fmla="*/ 576 h 577"/>
              <a:gd name="T18" fmla="*/ 0 w 721"/>
              <a:gd name="T19" fmla="*/ 528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1" h="577">
                <a:moveTo>
                  <a:pt x="0" y="528"/>
                </a:moveTo>
                <a:lnTo>
                  <a:pt x="96" y="384"/>
                </a:lnTo>
                <a:lnTo>
                  <a:pt x="288" y="384"/>
                </a:lnTo>
                <a:lnTo>
                  <a:pt x="288" y="192"/>
                </a:lnTo>
                <a:lnTo>
                  <a:pt x="48" y="144"/>
                </a:lnTo>
                <a:lnTo>
                  <a:pt x="192" y="0"/>
                </a:lnTo>
                <a:lnTo>
                  <a:pt x="576" y="48"/>
                </a:lnTo>
                <a:lnTo>
                  <a:pt x="720" y="384"/>
                </a:lnTo>
                <a:lnTo>
                  <a:pt x="432" y="576"/>
                </a:lnTo>
                <a:lnTo>
                  <a:pt x="0" y="528"/>
                </a:lnTo>
              </a:path>
            </a:pathLst>
          </a:custGeom>
          <a:solidFill>
            <a:schemeClr val="accent2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23" name="Freeform 1027"/>
          <p:cNvSpPr>
            <a:spLocks/>
          </p:cNvSpPr>
          <p:nvPr/>
        </p:nvSpPr>
        <p:spPr bwMode="auto">
          <a:xfrm>
            <a:off x="7696200" y="3886200"/>
            <a:ext cx="1144588" cy="1296988"/>
          </a:xfrm>
          <a:custGeom>
            <a:avLst/>
            <a:gdLst>
              <a:gd name="T0" fmla="*/ 0 w 721"/>
              <a:gd name="T1" fmla="*/ 336 h 817"/>
              <a:gd name="T2" fmla="*/ 720 w 721"/>
              <a:gd name="T3" fmla="*/ 0 h 817"/>
              <a:gd name="T4" fmla="*/ 720 w 721"/>
              <a:gd name="T5" fmla="*/ 816 h 817"/>
              <a:gd name="T6" fmla="*/ 0 w 721"/>
              <a:gd name="T7" fmla="*/ 336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1" h="817">
                <a:moveTo>
                  <a:pt x="0" y="336"/>
                </a:moveTo>
                <a:lnTo>
                  <a:pt x="720" y="0"/>
                </a:lnTo>
                <a:lnTo>
                  <a:pt x="720" y="816"/>
                </a:lnTo>
                <a:lnTo>
                  <a:pt x="0" y="336"/>
                </a:lnTo>
              </a:path>
            </a:pathLst>
          </a:custGeom>
          <a:solidFill>
            <a:schemeClr val="accent2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24" name="Freeform 1028"/>
          <p:cNvSpPr>
            <a:spLocks/>
          </p:cNvSpPr>
          <p:nvPr/>
        </p:nvSpPr>
        <p:spPr bwMode="auto">
          <a:xfrm>
            <a:off x="7772400" y="2590800"/>
            <a:ext cx="1068388" cy="1296988"/>
          </a:xfrm>
          <a:custGeom>
            <a:avLst/>
            <a:gdLst>
              <a:gd name="T0" fmla="*/ 0 w 673"/>
              <a:gd name="T1" fmla="*/ 0 h 817"/>
              <a:gd name="T2" fmla="*/ 288 w 673"/>
              <a:gd name="T3" fmla="*/ 816 h 817"/>
              <a:gd name="T4" fmla="*/ 672 w 673"/>
              <a:gd name="T5" fmla="*/ 816 h 817"/>
              <a:gd name="T6" fmla="*/ 672 w 673"/>
              <a:gd name="T7" fmla="*/ 0 h 817"/>
              <a:gd name="T8" fmla="*/ 0 w 673"/>
              <a:gd name="T9" fmla="*/ 0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3" h="817">
                <a:moveTo>
                  <a:pt x="0" y="0"/>
                </a:moveTo>
                <a:lnTo>
                  <a:pt x="288" y="816"/>
                </a:lnTo>
                <a:lnTo>
                  <a:pt x="672" y="816"/>
                </a:lnTo>
                <a:lnTo>
                  <a:pt x="672" y="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25" name="Freeform 1029"/>
          <p:cNvSpPr>
            <a:spLocks/>
          </p:cNvSpPr>
          <p:nvPr/>
        </p:nvSpPr>
        <p:spPr bwMode="auto">
          <a:xfrm>
            <a:off x="6400800" y="5791200"/>
            <a:ext cx="687388" cy="687388"/>
          </a:xfrm>
          <a:custGeom>
            <a:avLst/>
            <a:gdLst>
              <a:gd name="T0" fmla="*/ 48 w 433"/>
              <a:gd name="T1" fmla="*/ 432 h 433"/>
              <a:gd name="T2" fmla="*/ 0 w 433"/>
              <a:gd name="T3" fmla="*/ 240 h 433"/>
              <a:gd name="T4" fmla="*/ 48 w 433"/>
              <a:gd name="T5" fmla="*/ 0 h 433"/>
              <a:gd name="T6" fmla="*/ 432 w 433"/>
              <a:gd name="T7" fmla="*/ 96 h 433"/>
              <a:gd name="T8" fmla="*/ 432 w 433"/>
              <a:gd name="T9" fmla="*/ 432 h 433"/>
              <a:gd name="T10" fmla="*/ 48 w 433"/>
              <a:gd name="T11" fmla="*/ 432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3" h="433">
                <a:moveTo>
                  <a:pt x="48" y="432"/>
                </a:moveTo>
                <a:lnTo>
                  <a:pt x="0" y="240"/>
                </a:lnTo>
                <a:lnTo>
                  <a:pt x="48" y="0"/>
                </a:lnTo>
                <a:lnTo>
                  <a:pt x="432" y="96"/>
                </a:lnTo>
                <a:lnTo>
                  <a:pt x="432" y="432"/>
                </a:lnTo>
                <a:lnTo>
                  <a:pt x="48" y="432"/>
                </a:lnTo>
              </a:path>
            </a:pathLst>
          </a:custGeom>
          <a:solidFill>
            <a:srgbClr val="00AE00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26" name="Freeform 1030"/>
          <p:cNvSpPr>
            <a:spLocks/>
          </p:cNvSpPr>
          <p:nvPr/>
        </p:nvSpPr>
        <p:spPr bwMode="auto">
          <a:xfrm>
            <a:off x="5334000" y="5257800"/>
            <a:ext cx="763588" cy="534988"/>
          </a:xfrm>
          <a:custGeom>
            <a:avLst/>
            <a:gdLst>
              <a:gd name="T0" fmla="*/ 96 w 481"/>
              <a:gd name="T1" fmla="*/ 336 h 337"/>
              <a:gd name="T2" fmla="*/ 0 w 481"/>
              <a:gd name="T3" fmla="*/ 0 h 337"/>
              <a:gd name="T4" fmla="*/ 480 w 481"/>
              <a:gd name="T5" fmla="*/ 0 h 337"/>
              <a:gd name="T6" fmla="*/ 384 w 481"/>
              <a:gd name="T7" fmla="*/ 288 h 337"/>
              <a:gd name="T8" fmla="*/ 96 w 481"/>
              <a:gd name="T9" fmla="*/ 336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1" h="337">
                <a:moveTo>
                  <a:pt x="96" y="336"/>
                </a:moveTo>
                <a:lnTo>
                  <a:pt x="0" y="0"/>
                </a:lnTo>
                <a:lnTo>
                  <a:pt x="480" y="0"/>
                </a:lnTo>
                <a:lnTo>
                  <a:pt x="384" y="288"/>
                </a:lnTo>
                <a:lnTo>
                  <a:pt x="96" y="336"/>
                </a:lnTo>
              </a:path>
            </a:pathLst>
          </a:custGeom>
          <a:solidFill>
            <a:srgbClr val="00AE00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27" name="Freeform 1031"/>
          <p:cNvSpPr>
            <a:spLocks/>
          </p:cNvSpPr>
          <p:nvPr/>
        </p:nvSpPr>
        <p:spPr bwMode="auto">
          <a:xfrm>
            <a:off x="5257800" y="3886200"/>
            <a:ext cx="1830388" cy="1296988"/>
          </a:xfrm>
          <a:custGeom>
            <a:avLst/>
            <a:gdLst>
              <a:gd name="T0" fmla="*/ 0 w 1153"/>
              <a:gd name="T1" fmla="*/ 288 h 817"/>
              <a:gd name="T2" fmla="*/ 960 w 1153"/>
              <a:gd name="T3" fmla="*/ 816 h 817"/>
              <a:gd name="T4" fmla="*/ 1152 w 1153"/>
              <a:gd name="T5" fmla="*/ 816 h 817"/>
              <a:gd name="T6" fmla="*/ 1152 w 1153"/>
              <a:gd name="T7" fmla="*/ 576 h 817"/>
              <a:gd name="T8" fmla="*/ 240 w 1153"/>
              <a:gd name="T9" fmla="*/ 0 h 817"/>
              <a:gd name="T10" fmla="*/ 0 w 1153"/>
              <a:gd name="T11" fmla="*/ 0 h 817"/>
              <a:gd name="T12" fmla="*/ 0 w 1153"/>
              <a:gd name="T13" fmla="*/ 288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3" h="817">
                <a:moveTo>
                  <a:pt x="0" y="288"/>
                </a:moveTo>
                <a:lnTo>
                  <a:pt x="960" y="816"/>
                </a:lnTo>
                <a:lnTo>
                  <a:pt x="1152" y="816"/>
                </a:lnTo>
                <a:lnTo>
                  <a:pt x="1152" y="576"/>
                </a:lnTo>
                <a:lnTo>
                  <a:pt x="240" y="0"/>
                </a:lnTo>
                <a:lnTo>
                  <a:pt x="0" y="0"/>
                </a:lnTo>
                <a:lnTo>
                  <a:pt x="0" y="288"/>
                </a:lnTo>
              </a:path>
            </a:pathLst>
          </a:custGeom>
          <a:solidFill>
            <a:srgbClr val="00AE00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28" name="Freeform 1032"/>
          <p:cNvSpPr>
            <a:spLocks/>
          </p:cNvSpPr>
          <p:nvPr/>
        </p:nvSpPr>
        <p:spPr bwMode="auto">
          <a:xfrm>
            <a:off x="5257800" y="2590800"/>
            <a:ext cx="1373188" cy="915988"/>
          </a:xfrm>
          <a:custGeom>
            <a:avLst/>
            <a:gdLst>
              <a:gd name="T0" fmla="*/ 0 w 865"/>
              <a:gd name="T1" fmla="*/ 576 h 577"/>
              <a:gd name="T2" fmla="*/ 864 w 865"/>
              <a:gd name="T3" fmla="*/ 0 h 577"/>
              <a:gd name="T4" fmla="*/ 0 w 865"/>
              <a:gd name="T5" fmla="*/ 0 h 577"/>
              <a:gd name="T6" fmla="*/ 0 w 865"/>
              <a:gd name="T7" fmla="*/ 576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5" h="577">
                <a:moveTo>
                  <a:pt x="0" y="576"/>
                </a:moveTo>
                <a:lnTo>
                  <a:pt x="864" y="0"/>
                </a:lnTo>
                <a:lnTo>
                  <a:pt x="0" y="0"/>
                </a:lnTo>
                <a:lnTo>
                  <a:pt x="0" y="576"/>
                </a:lnTo>
              </a:path>
            </a:pathLst>
          </a:custGeom>
          <a:solidFill>
            <a:srgbClr val="00AE00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30" name="Rectangle 1034"/>
          <p:cNvSpPr>
            <a:spLocks noChangeArrowheads="1"/>
          </p:cNvSpPr>
          <p:nvPr/>
        </p:nvSpPr>
        <p:spPr bwMode="auto">
          <a:xfrm>
            <a:off x="1682750" y="1835150"/>
            <a:ext cx="8750300" cy="4635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131" name="Line 1035"/>
          <p:cNvSpPr>
            <a:spLocks noChangeShapeType="1"/>
          </p:cNvSpPr>
          <p:nvPr/>
        </p:nvSpPr>
        <p:spPr bwMode="auto">
          <a:xfrm>
            <a:off x="3352800" y="1828800"/>
            <a:ext cx="0" cy="464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32" name="Line 1036"/>
          <p:cNvSpPr>
            <a:spLocks noChangeShapeType="1"/>
          </p:cNvSpPr>
          <p:nvPr/>
        </p:nvSpPr>
        <p:spPr bwMode="auto">
          <a:xfrm>
            <a:off x="5257800" y="1828800"/>
            <a:ext cx="0" cy="464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33" name="Line 1037"/>
          <p:cNvSpPr>
            <a:spLocks noChangeShapeType="1"/>
          </p:cNvSpPr>
          <p:nvPr/>
        </p:nvSpPr>
        <p:spPr bwMode="auto">
          <a:xfrm>
            <a:off x="7086600" y="1828800"/>
            <a:ext cx="0" cy="464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34" name="Line 1038"/>
          <p:cNvSpPr>
            <a:spLocks noChangeShapeType="1"/>
          </p:cNvSpPr>
          <p:nvPr/>
        </p:nvSpPr>
        <p:spPr bwMode="auto">
          <a:xfrm>
            <a:off x="8839200" y="1828800"/>
            <a:ext cx="0" cy="464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35" name="Line 1039"/>
          <p:cNvSpPr>
            <a:spLocks noChangeShapeType="1"/>
          </p:cNvSpPr>
          <p:nvPr/>
        </p:nvSpPr>
        <p:spPr bwMode="auto">
          <a:xfrm>
            <a:off x="1676400" y="2590800"/>
            <a:ext cx="876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36" name="Line 1040"/>
          <p:cNvSpPr>
            <a:spLocks noChangeShapeType="1"/>
          </p:cNvSpPr>
          <p:nvPr/>
        </p:nvSpPr>
        <p:spPr bwMode="auto">
          <a:xfrm>
            <a:off x="1676400" y="3886200"/>
            <a:ext cx="876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37" name="Line 1041"/>
          <p:cNvSpPr>
            <a:spLocks noChangeShapeType="1"/>
          </p:cNvSpPr>
          <p:nvPr/>
        </p:nvSpPr>
        <p:spPr bwMode="auto">
          <a:xfrm>
            <a:off x="1676400" y="5181600"/>
            <a:ext cx="876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38" name="Rectangle 1042"/>
          <p:cNvSpPr>
            <a:spLocks noChangeArrowheads="1"/>
          </p:cNvSpPr>
          <p:nvPr/>
        </p:nvSpPr>
        <p:spPr bwMode="auto">
          <a:xfrm>
            <a:off x="1966914" y="2012951"/>
            <a:ext cx="1118897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altLang="en-US" i="1">
                <a:latin typeface="Arial" panose="020B0604020202020204" pitchFamily="34" charset="0"/>
              </a:rPr>
              <a:t>Structure</a:t>
            </a:r>
          </a:p>
        </p:txBody>
      </p:sp>
      <p:sp>
        <p:nvSpPr>
          <p:cNvPr id="133139" name="Rectangle 1043"/>
          <p:cNvSpPr>
            <a:spLocks noChangeArrowheads="1"/>
          </p:cNvSpPr>
          <p:nvPr/>
        </p:nvSpPr>
        <p:spPr bwMode="auto">
          <a:xfrm>
            <a:off x="3289260" y="1860550"/>
            <a:ext cx="1978107" cy="64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Types of</a:t>
            </a:r>
          </a:p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Decision Regions</a:t>
            </a:r>
          </a:p>
        </p:txBody>
      </p:sp>
      <p:sp>
        <p:nvSpPr>
          <p:cNvPr id="133140" name="Rectangle 1044"/>
          <p:cNvSpPr>
            <a:spLocks noChangeArrowheads="1"/>
          </p:cNvSpPr>
          <p:nvPr/>
        </p:nvSpPr>
        <p:spPr bwMode="auto">
          <a:xfrm>
            <a:off x="5416845" y="1860550"/>
            <a:ext cx="1580562" cy="64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Exclusive-OR</a:t>
            </a:r>
          </a:p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Problem</a:t>
            </a:r>
          </a:p>
        </p:txBody>
      </p:sp>
      <p:sp>
        <p:nvSpPr>
          <p:cNvPr id="133141" name="Rectangle 1045"/>
          <p:cNvSpPr>
            <a:spLocks noChangeArrowheads="1"/>
          </p:cNvSpPr>
          <p:nvPr/>
        </p:nvSpPr>
        <p:spPr bwMode="auto">
          <a:xfrm>
            <a:off x="7058729" y="1860550"/>
            <a:ext cx="1824218" cy="64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Classes with</a:t>
            </a:r>
          </a:p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Meshed regions</a:t>
            </a:r>
          </a:p>
        </p:txBody>
      </p:sp>
      <p:sp>
        <p:nvSpPr>
          <p:cNvPr id="133142" name="Rectangle 1046"/>
          <p:cNvSpPr>
            <a:spLocks noChangeArrowheads="1"/>
          </p:cNvSpPr>
          <p:nvPr/>
        </p:nvSpPr>
        <p:spPr bwMode="auto">
          <a:xfrm>
            <a:off x="8792589" y="1860550"/>
            <a:ext cx="1760098" cy="64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Most General</a:t>
            </a:r>
          </a:p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Region Shapes</a:t>
            </a:r>
          </a:p>
        </p:txBody>
      </p:sp>
      <p:sp>
        <p:nvSpPr>
          <p:cNvPr id="133143" name="Rectangle 1047"/>
          <p:cNvSpPr>
            <a:spLocks noChangeArrowheads="1"/>
          </p:cNvSpPr>
          <p:nvPr/>
        </p:nvSpPr>
        <p:spPr bwMode="auto">
          <a:xfrm>
            <a:off x="1738313" y="2622551"/>
            <a:ext cx="1477970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altLang="en-US" i="1">
                <a:latin typeface="Arial" panose="020B0604020202020204" pitchFamily="34" charset="0"/>
              </a:rPr>
              <a:t>Single-Layer</a:t>
            </a:r>
          </a:p>
        </p:txBody>
      </p:sp>
      <p:grpSp>
        <p:nvGrpSpPr>
          <p:cNvPr id="133144" name="Group 1048"/>
          <p:cNvGrpSpPr>
            <a:grpSpLocks/>
          </p:cNvGrpSpPr>
          <p:nvPr/>
        </p:nvGrpSpPr>
        <p:grpSpPr bwMode="auto">
          <a:xfrm>
            <a:off x="2133600" y="3054350"/>
            <a:ext cx="685800" cy="527050"/>
            <a:chOff x="384" y="1924"/>
            <a:chExt cx="432" cy="332"/>
          </a:xfrm>
        </p:grpSpPr>
        <p:sp>
          <p:nvSpPr>
            <p:cNvPr id="133145" name="Oval 1049"/>
            <p:cNvSpPr>
              <a:spLocks noChangeArrowheads="1"/>
            </p:cNvSpPr>
            <p:nvPr/>
          </p:nvSpPr>
          <p:spPr bwMode="auto">
            <a:xfrm>
              <a:off x="532" y="1924"/>
              <a:ext cx="136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146" name="Line 1050"/>
            <p:cNvSpPr>
              <a:spLocks noChangeShapeType="1"/>
            </p:cNvSpPr>
            <p:nvPr/>
          </p:nvSpPr>
          <p:spPr bwMode="auto">
            <a:xfrm flipH="1">
              <a:off x="384" y="2064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147" name="Line 1051"/>
            <p:cNvSpPr>
              <a:spLocks noChangeShapeType="1"/>
            </p:cNvSpPr>
            <p:nvPr/>
          </p:nvSpPr>
          <p:spPr bwMode="auto">
            <a:xfrm>
              <a:off x="624" y="2064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3148" name="Rectangle 1052"/>
          <p:cNvSpPr>
            <a:spLocks noChangeArrowheads="1"/>
          </p:cNvSpPr>
          <p:nvPr/>
        </p:nvSpPr>
        <p:spPr bwMode="auto">
          <a:xfrm>
            <a:off x="1814514" y="3917950"/>
            <a:ext cx="12604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altLang="en-US" i="1">
                <a:latin typeface="Arial" panose="020B0604020202020204" pitchFamily="34" charset="0"/>
              </a:rPr>
              <a:t>Two-Layer</a:t>
            </a:r>
          </a:p>
        </p:txBody>
      </p:sp>
      <p:grpSp>
        <p:nvGrpSpPr>
          <p:cNvPr id="133149" name="Group 1053"/>
          <p:cNvGrpSpPr>
            <a:grpSpLocks/>
          </p:cNvGrpSpPr>
          <p:nvPr/>
        </p:nvGrpSpPr>
        <p:grpSpPr bwMode="auto">
          <a:xfrm>
            <a:off x="2063750" y="4273550"/>
            <a:ext cx="825500" cy="831850"/>
            <a:chOff x="340" y="2692"/>
            <a:chExt cx="520" cy="524"/>
          </a:xfrm>
        </p:grpSpPr>
        <p:sp>
          <p:nvSpPr>
            <p:cNvPr id="133150" name="Oval 1054"/>
            <p:cNvSpPr>
              <a:spLocks noChangeArrowheads="1"/>
            </p:cNvSpPr>
            <p:nvPr/>
          </p:nvSpPr>
          <p:spPr bwMode="auto">
            <a:xfrm>
              <a:off x="532" y="2692"/>
              <a:ext cx="136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151" name="Line 1055"/>
            <p:cNvSpPr>
              <a:spLocks noChangeShapeType="1"/>
            </p:cNvSpPr>
            <p:nvPr/>
          </p:nvSpPr>
          <p:spPr bwMode="auto">
            <a:xfrm flipH="1">
              <a:off x="432" y="2832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152" name="Line 1056"/>
            <p:cNvSpPr>
              <a:spLocks noChangeShapeType="1"/>
            </p:cNvSpPr>
            <p:nvPr/>
          </p:nvSpPr>
          <p:spPr bwMode="auto">
            <a:xfrm>
              <a:off x="624" y="2832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153" name="Oval 1057"/>
            <p:cNvSpPr>
              <a:spLocks noChangeArrowheads="1"/>
            </p:cNvSpPr>
            <p:nvPr/>
          </p:nvSpPr>
          <p:spPr bwMode="auto">
            <a:xfrm>
              <a:off x="724" y="2980"/>
              <a:ext cx="136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154" name="Oval 1058"/>
            <p:cNvSpPr>
              <a:spLocks noChangeArrowheads="1"/>
            </p:cNvSpPr>
            <p:nvPr/>
          </p:nvSpPr>
          <p:spPr bwMode="auto">
            <a:xfrm>
              <a:off x="340" y="2980"/>
              <a:ext cx="136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155" name="Line 1059"/>
            <p:cNvSpPr>
              <a:spLocks noChangeShapeType="1"/>
            </p:cNvSpPr>
            <p:nvPr/>
          </p:nvSpPr>
          <p:spPr bwMode="auto">
            <a:xfrm>
              <a:off x="408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156" name="Line 1060"/>
            <p:cNvSpPr>
              <a:spLocks noChangeShapeType="1"/>
            </p:cNvSpPr>
            <p:nvPr/>
          </p:nvSpPr>
          <p:spPr bwMode="auto">
            <a:xfrm>
              <a:off x="792" y="312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157" name="Line 1061"/>
            <p:cNvSpPr>
              <a:spLocks noChangeShapeType="1"/>
            </p:cNvSpPr>
            <p:nvPr/>
          </p:nvSpPr>
          <p:spPr bwMode="auto">
            <a:xfrm flipV="1">
              <a:off x="408" y="3060"/>
              <a:ext cx="315" cy="1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158" name="Line 1062"/>
            <p:cNvSpPr>
              <a:spLocks noChangeShapeType="1"/>
            </p:cNvSpPr>
            <p:nvPr/>
          </p:nvSpPr>
          <p:spPr bwMode="auto">
            <a:xfrm flipH="1" flipV="1">
              <a:off x="473" y="3060"/>
              <a:ext cx="315" cy="1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3159" name="Rectangle 1063"/>
          <p:cNvSpPr>
            <a:spLocks noChangeArrowheads="1"/>
          </p:cNvSpPr>
          <p:nvPr/>
        </p:nvSpPr>
        <p:spPr bwMode="auto">
          <a:xfrm>
            <a:off x="1814513" y="5213351"/>
            <a:ext cx="1439498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altLang="en-US" i="1">
                <a:latin typeface="Arial" panose="020B0604020202020204" pitchFamily="34" charset="0"/>
              </a:rPr>
              <a:t>Three-Layer</a:t>
            </a:r>
          </a:p>
        </p:txBody>
      </p:sp>
      <p:sp>
        <p:nvSpPr>
          <p:cNvPr id="133160" name="Oval 1064"/>
          <p:cNvSpPr>
            <a:spLocks noChangeArrowheads="1"/>
          </p:cNvSpPr>
          <p:nvPr/>
        </p:nvSpPr>
        <p:spPr bwMode="auto">
          <a:xfrm>
            <a:off x="2444750" y="5568950"/>
            <a:ext cx="139700" cy="1397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33161" name="Group 1065"/>
          <p:cNvGrpSpPr>
            <a:grpSpLocks/>
          </p:cNvGrpSpPr>
          <p:nvPr/>
        </p:nvGrpSpPr>
        <p:grpSpPr bwMode="auto">
          <a:xfrm>
            <a:off x="1911350" y="5797550"/>
            <a:ext cx="1206500" cy="444500"/>
            <a:chOff x="244" y="3652"/>
            <a:chExt cx="760" cy="280"/>
          </a:xfrm>
        </p:grpSpPr>
        <p:grpSp>
          <p:nvGrpSpPr>
            <p:cNvPr id="133162" name="Group 1066"/>
            <p:cNvGrpSpPr>
              <a:grpSpLocks/>
            </p:cNvGrpSpPr>
            <p:nvPr/>
          </p:nvGrpSpPr>
          <p:grpSpPr bwMode="auto">
            <a:xfrm>
              <a:off x="244" y="3652"/>
              <a:ext cx="328" cy="280"/>
              <a:chOff x="244" y="3652"/>
              <a:chExt cx="328" cy="280"/>
            </a:xfrm>
          </p:grpSpPr>
          <p:sp>
            <p:nvSpPr>
              <p:cNvPr id="133163" name="Oval 1067"/>
              <p:cNvSpPr>
                <a:spLocks noChangeArrowheads="1"/>
              </p:cNvSpPr>
              <p:nvPr/>
            </p:nvSpPr>
            <p:spPr bwMode="auto">
              <a:xfrm>
                <a:off x="364" y="3652"/>
                <a:ext cx="88" cy="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grpSp>
            <p:nvGrpSpPr>
              <p:cNvPr id="133164" name="Group 1068"/>
              <p:cNvGrpSpPr>
                <a:grpSpLocks/>
              </p:cNvGrpSpPr>
              <p:nvPr/>
            </p:nvGrpSpPr>
            <p:grpSpPr bwMode="auto">
              <a:xfrm>
                <a:off x="244" y="3844"/>
                <a:ext cx="328" cy="88"/>
                <a:chOff x="244" y="3844"/>
                <a:chExt cx="328" cy="88"/>
              </a:xfrm>
            </p:grpSpPr>
            <p:sp>
              <p:nvSpPr>
                <p:cNvPr id="133165" name="Oval 1069"/>
                <p:cNvSpPr>
                  <a:spLocks noChangeArrowheads="1"/>
                </p:cNvSpPr>
                <p:nvPr/>
              </p:nvSpPr>
              <p:spPr bwMode="auto">
                <a:xfrm>
                  <a:off x="244" y="3844"/>
                  <a:ext cx="88" cy="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33166" name="Oval 1070"/>
                <p:cNvSpPr>
                  <a:spLocks noChangeArrowheads="1"/>
                </p:cNvSpPr>
                <p:nvPr/>
              </p:nvSpPr>
              <p:spPr bwMode="auto">
                <a:xfrm>
                  <a:off x="484" y="3844"/>
                  <a:ext cx="88" cy="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33167" name="Group 1071"/>
            <p:cNvGrpSpPr>
              <a:grpSpLocks/>
            </p:cNvGrpSpPr>
            <p:nvPr/>
          </p:nvGrpSpPr>
          <p:grpSpPr bwMode="auto">
            <a:xfrm>
              <a:off x="676" y="3652"/>
              <a:ext cx="328" cy="280"/>
              <a:chOff x="676" y="3652"/>
              <a:chExt cx="328" cy="280"/>
            </a:xfrm>
          </p:grpSpPr>
          <p:sp>
            <p:nvSpPr>
              <p:cNvPr id="133168" name="Oval 1072"/>
              <p:cNvSpPr>
                <a:spLocks noChangeArrowheads="1"/>
              </p:cNvSpPr>
              <p:nvPr/>
            </p:nvSpPr>
            <p:spPr bwMode="auto">
              <a:xfrm>
                <a:off x="796" y="3652"/>
                <a:ext cx="88" cy="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grpSp>
            <p:nvGrpSpPr>
              <p:cNvPr id="133169" name="Group 1073"/>
              <p:cNvGrpSpPr>
                <a:grpSpLocks/>
              </p:cNvGrpSpPr>
              <p:nvPr/>
            </p:nvGrpSpPr>
            <p:grpSpPr bwMode="auto">
              <a:xfrm>
                <a:off x="676" y="3844"/>
                <a:ext cx="328" cy="88"/>
                <a:chOff x="676" y="3844"/>
                <a:chExt cx="328" cy="88"/>
              </a:xfrm>
            </p:grpSpPr>
            <p:sp>
              <p:nvSpPr>
                <p:cNvPr id="133170" name="Oval 1074"/>
                <p:cNvSpPr>
                  <a:spLocks noChangeArrowheads="1"/>
                </p:cNvSpPr>
                <p:nvPr/>
              </p:nvSpPr>
              <p:spPr bwMode="auto">
                <a:xfrm>
                  <a:off x="676" y="3844"/>
                  <a:ext cx="88" cy="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33171" name="Oval 1075"/>
                <p:cNvSpPr>
                  <a:spLocks noChangeArrowheads="1"/>
                </p:cNvSpPr>
                <p:nvPr/>
              </p:nvSpPr>
              <p:spPr bwMode="auto">
                <a:xfrm>
                  <a:off x="916" y="3844"/>
                  <a:ext cx="88" cy="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</p:grpSp>
      <p:sp>
        <p:nvSpPr>
          <p:cNvPr id="133172" name="Line 1076"/>
          <p:cNvSpPr>
            <a:spLocks noChangeShapeType="1"/>
          </p:cNvSpPr>
          <p:nvPr/>
        </p:nvSpPr>
        <p:spPr bwMode="auto">
          <a:xfrm flipV="1">
            <a:off x="2228850" y="5681664"/>
            <a:ext cx="223838" cy="128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73" name="Line 1077"/>
          <p:cNvSpPr>
            <a:spLocks noChangeShapeType="1"/>
          </p:cNvSpPr>
          <p:nvPr/>
        </p:nvSpPr>
        <p:spPr bwMode="auto">
          <a:xfrm flipH="1" flipV="1">
            <a:off x="2570164" y="5686425"/>
            <a:ext cx="223837" cy="128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74" name="Line 1078"/>
          <p:cNvSpPr>
            <a:spLocks noChangeShapeType="1"/>
          </p:cNvSpPr>
          <p:nvPr/>
        </p:nvSpPr>
        <p:spPr bwMode="auto">
          <a:xfrm flipV="1">
            <a:off x="1990726" y="5938839"/>
            <a:ext cx="176213" cy="161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75" name="Line 1079"/>
          <p:cNvSpPr>
            <a:spLocks noChangeShapeType="1"/>
          </p:cNvSpPr>
          <p:nvPr/>
        </p:nvSpPr>
        <p:spPr bwMode="auto">
          <a:xfrm>
            <a:off x="2190750" y="5934075"/>
            <a:ext cx="166688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76" name="Line 1080"/>
          <p:cNvSpPr>
            <a:spLocks noChangeShapeType="1"/>
          </p:cNvSpPr>
          <p:nvPr/>
        </p:nvSpPr>
        <p:spPr bwMode="auto">
          <a:xfrm>
            <a:off x="2214564" y="5924551"/>
            <a:ext cx="452437" cy="176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77" name="Line 1081"/>
          <p:cNvSpPr>
            <a:spLocks noChangeShapeType="1"/>
          </p:cNvSpPr>
          <p:nvPr/>
        </p:nvSpPr>
        <p:spPr bwMode="auto">
          <a:xfrm>
            <a:off x="2233613" y="5919789"/>
            <a:ext cx="766762" cy="185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78" name="Line 1082"/>
          <p:cNvSpPr>
            <a:spLocks noChangeShapeType="1"/>
          </p:cNvSpPr>
          <p:nvPr/>
        </p:nvSpPr>
        <p:spPr bwMode="auto">
          <a:xfrm flipH="1">
            <a:off x="2041526" y="5924550"/>
            <a:ext cx="766763" cy="185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79" name="Line 1083"/>
          <p:cNvSpPr>
            <a:spLocks noChangeShapeType="1"/>
          </p:cNvSpPr>
          <p:nvPr/>
        </p:nvSpPr>
        <p:spPr bwMode="auto">
          <a:xfrm flipH="1">
            <a:off x="2362201" y="5929313"/>
            <a:ext cx="460375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80" name="Line 1084"/>
          <p:cNvSpPr>
            <a:spLocks noChangeShapeType="1"/>
          </p:cNvSpPr>
          <p:nvPr/>
        </p:nvSpPr>
        <p:spPr bwMode="auto">
          <a:xfrm flipH="1">
            <a:off x="2665414" y="5934075"/>
            <a:ext cx="166687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81" name="Line 1085"/>
          <p:cNvSpPr>
            <a:spLocks noChangeShapeType="1"/>
          </p:cNvSpPr>
          <p:nvPr/>
        </p:nvSpPr>
        <p:spPr bwMode="auto">
          <a:xfrm flipH="1" flipV="1">
            <a:off x="2865438" y="5938839"/>
            <a:ext cx="176212" cy="161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82" name="Line 1086"/>
          <p:cNvSpPr>
            <a:spLocks noChangeShapeType="1"/>
          </p:cNvSpPr>
          <p:nvPr/>
        </p:nvSpPr>
        <p:spPr bwMode="auto">
          <a:xfrm>
            <a:off x="1995488" y="6253164"/>
            <a:ext cx="176212" cy="161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83" name="Line 1087"/>
          <p:cNvSpPr>
            <a:spLocks noChangeShapeType="1"/>
          </p:cNvSpPr>
          <p:nvPr/>
        </p:nvSpPr>
        <p:spPr bwMode="auto">
          <a:xfrm flipV="1">
            <a:off x="2181225" y="6232525"/>
            <a:ext cx="166688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84" name="Line 1088"/>
          <p:cNvSpPr>
            <a:spLocks noChangeShapeType="1"/>
          </p:cNvSpPr>
          <p:nvPr/>
        </p:nvSpPr>
        <p:spPr bwMode="auto">
          <a:xfrm flipV="1">
            <a:off x="2171700" y="6227763"/>
            <a:ext cx="452438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85" name="Line 1089"/>
          <p:cNvSpPr>
            <a:spLocks noChangeShapeType="1"/>
          </p:cNvSpPr>
          <p:nvPr/>
        </p:nvSpPr>
        <p:spPr bwMode="auto">
          <a:xfrm flipV="1">
            <a:off x="2162176" y="6215064"/>
            <a:ext cx="82867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86" name="Line 1090"/>
          <p:cNvSpPr>
            <a:spLocks noChangeShapeType="1"/>
          </p:cNvSpPr>
          <p:nvPr/>
        </p:nvSpPr>
        <p:spPr bwMode="auto">
          <a:xfrm flipH="1" flipV="1">
            <a:off x="2047876" y="6210300"/>
            <a:ext cx="798513" cy="198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87" name="Line 1091"/>
          <p:cNvSpPr>
            <a:spLocks noChangeShapeType="1"/>
          </p:cNvSpPr>
          <p:nvPr/>
        </p:nvSpPr>
        <p:spPr bwMode="auto">
          <a:xfrm flipH="1" flipV="1">
            <a:off x="2393950" y="6232526"/>
            <a:ext cx="452438" cy="176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88" name="Line 1092"/>
          <p:cNvSpPr>
            <a:spLocks noChangeShapeType="1"/>
          </p:cNvSpPr>
          <p:nvPr/>
        </p:nvSpPr>
        <p:spPr bwMode="auto">
          <a:xfrm flipH="1" flipV="1">
            <a:off x="2655889" y="6232526"/>
            <a:ext cx="192087" cy="163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89" name="Line 1093"/>
          <p:cNvSpPr>
            <a:spLocks noChangeShapeType="1"/>
          </p:cNvSpPr>
          <p:nvPr/>
        </p:nvSpPr>
        <p:spPr bwMode="auto">
          <a:xfrm flipH="1">
            <a:off x="2852739" y="6238875"/>
            <a:ext cx="179387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90" name="Rectangle 1094"/>
          <p:cNvSpPr>
            <a:spLocks noChangeArrowheads="1"/>
          </p:cNvSpPr>
          <p:nvPr/>
        </p:nvSpPr>
        <p:spPr bwMode="auto">
          <a:xfrm>
            <a:off x="3579202" y="2698751"/>
            <a:ext cx="1439498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Half Plane</a:t>
            </a:r>
          </a:p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Bounded By</a:t>
            </a:r>
          </a:p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Hyperplane</a:t>
            </a:r>
          </a:p>
        </p:txBody>
      </p:sp>
      <p:sp>
        <p:nvSpPr>
          <p:cNvPr id="133191" name="Rectangle 1095"/>
          <p:cNvSpPr>
            <a:spLocks noChangeArrowheads="1"/>
          </p:cNvSpPr>
          <p:nvPr/>
        </p:nvSpPr>
        <p:spPr bwMode="auto">
          <a:xfrm>
            <a:off x="3393254" y="3994151"/>
            <a:ext cx="1811394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Convex Open</a:t>
            </a:r>
          </a:p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Or</a:t>
            </a:r>
          </a:p>
          <a:p>
            <a:pPr algn="ctr" eaLnBrk="0" hangingPunct="0"/>
            <a:r>
              <a:rPr lang="en-GB" altLang="en-US" i="1">
                <a:latin typeface="Arial" panose="020B0604020202020204" pitchFamily="34" charset="0"/>
              </a:rPr>
              <a:t>Closed Regions</a:t>
            </a:r>
          </a:p>
        </p:txBody>
      </p:sp>
      <p:sp>
        <p:nvSpPr>
          <p:cNvPr id="133192" name="Rectangle 1096"/>
          <p:cNvSpPr>
            <a:spLocks noChangeArrowheads="1"/>
          </p:cNvSpPr>
          <p:nvPr/>
        </p:nvSpPr>
        <p:spPr bwMode="auto">
          <a:xfrm>
            <a:off x="3471785" y="5137150"/>
            <a:ext cx="1657506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GB" altLang="en-US">
                <a:latin typeface="Arial" panose="020B0604020202020204" pitchFamily="34" charset="0"/>
              </a:rPr>
              <a:t>Arbitrary</a:t>
            </a:r>
          </a:p>
          <a:p>
            <a:pPr algn="ctr" eaLnBrk="0" hangingPunct="0"/>
            <a:r>
              <a:rPr lang="en-GB" altLang="en-US">
                <a:latin typeface="Arial" panose="020B0604020202020204" pitchFamily="34" charset="0"/>
              </a:rPr>
              <a:t>(Complexity</a:t>
            </a:r>
          </a:p>
          <a:p>
            <a:pPr algn="ctr" eaLnBrk="0" hangingPunct="0"/>
            <a:r>
              <a:rPr lang="en-GB" altLang="en-US">
                <a:latin typeface="Arial" panose="020B0604020202020204" pitchFamily="34" charset="0"/>
              </a:rPr>
              <a:t>Limited by No.</a:t>
            </a:r>
          </a:p>
          <a:p>
            <a:pPr algn="ctr" eaLnBrk="0" hangingPunct="0"/>
            <a:r>
              <a:rPr lang="en-GB" altLang="en-US">
                <a:latin typeface="Arial" panose="020B0604020202020204" pitchFamily="34" charset="0"/>
              </a:rPr>
              <a:t>of Nodes)</a:t>
            </a:r>
          </a:p>
        </p:txBody>
      </p:sp>
      <p:grpSp>
        <p:nvGrpSpPr>
          <p:cNvPr id="133193" name="Group 1097"/>
          <p:cNvGrpSpPr>
            <a:grpSpLocks/>
          </p:cNvGrpSpPr>
          <p:nvPr/>
        </p:nvGrpSpPr>
        <p:grpSpPr bwMode="auto">
          <a:xfrm>
            <a:off x="5484813" y="2713038"/>
            <a:ext cx="1358900" cy="990600"/>
            <a:chOff x="2495" y="1709"/>
            <a:chExt cx="856" cy="624"/>
          </a:xfrm>
        </p:grpSpPr>
        <p:grpSp>
          <p:nvGrpSpPr>
            <p:cNvPr id="133194" name="Group 1098"/>
            <p:cNvGrpSpPr>
              <a:grpSpLocks/>
            </p:cNvGrpSpPr>
            <p:nvPr/>
          </p:nvGrpSpPr>
          <p:grpSpPr bwMode="auto">
            <a:xfrm>
              <a:off x="2495" y="1709"/>
              <a:ext cx="232" cy="240"/>
              <a:chOff x="2495" y="1709"/>
              <a:chExt cx="232" cy="240"/>
            </a:xfrm>
          </p:grpSpPr>
          <p:sp>
            <p:nvSpPr>
              <p:cNvPr id="133195" name="Oval 1099"/>
              <p:cNvSpPr>
                <a:spLocks noChangeArrowheads="1"/>
              </p:cNvSpPr>
              <p:nvPr/>
            </p:nvSpPr>
            <p:spPr bwMode="auto">
              <a:xfrm>
                <a:off x="2495" y="1717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196" name="Rectangle 1100"/>
              <p:cNvSpPr>
                <a:spLocks noChangeArrowheads="1"/>
              </p:cNvSpPr>
              <p:nvPr/>
            </p:nvSpPr>
            <p:spPr bwMode="auto">
              <a:xfrm>
                <a:off x="2496" y="1709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chemeClr val="hlink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133197" name="Group 1101"/>
            <p:cNvGrpSpPr>
              <a:grpSpLocks/>
            </p:cNvGrpSpPr>
            <p:nvPr/>
          </p:nvGrpSpPr>
          <p:grpSpPr bwMode="auto">
            <a:xfrm>
              <a:off x="3119" y="2093"/>
              <a:ext cx="232" cy="240"/>
              <a:chOff x="3119" y="2093"/>
              <a:chExt cx="232" cy="240"/>
            </a:xfrm>
          </p:grpSpPr>
          <p:sp>
            <p:nvSpPr>
              <p:cNvPr id="133198" name="Oval 1102"/>
              <p:cNvSpPr>
                <a:spLocks noChangeArrowheads="1"/>
              </p:cNvSpPr>
              <p:nvPr/>
            </p:nvSpPr>
            <p:spPr bwMode="auto">
              <a:xfrm>
                <a:off x="3119" y="2101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199" name="Rectangle 1103"/>
              <p:cNvSpPr>
                <a:spLocks noChangeArrowheads="1"/>
              </p:cNvSpPr>
              <p:nvPr/>
            </p:nvSpPr>
            <p:spPr bwMode="auto">
              <a:xfrm>
                <a:off x="3120" y="2093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chemeClr val="hlink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133200" name="Group 1104"/>
            <p:cNvGrpSpPr>
              <a:grpSpLocks/>
            </p:cNvGrpSpPr>
            <p:nvPr/>
          </p:nvGrpSpPr>
          <p:grpSpPr bwMode="auto">
            <a:xfrm>
              <a:off x="2495" y="2093"/>
              <a:ext cx="232" cy="240"/>
              <a:chOff x="2495" y="2093"/>
              <a:chExt cx="232" cy="240"/>
            </a:xfrm>
          </p:grpSpPr>
          <p:sp>
            <p:nvSpPr>
              <p:cNvPr id="133201" name="Oval 1105"/>
              <p:cNvSpPr>
                <a:spLocks noChangeArrowheads="1"/>
              </p:cNvSpPr>
              <p:nvPr/>
            </p:nvSpPr>
            <p:spPr bwMode="auto">
              <a:xfrm>
                <a:off x="2495" y="2101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02" name="Rectangle 1106"/>
              <p:cNvSpPr>
                <a:spLocks noChangeArrowheads="1"/>
              </p:cNvSpPr>
              <p:nvPr/>
            </p:nvSpPr>
            <p:spPr bwMode="auto">
              <a:xfrm>
                <a:off x="2501" y="2093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rgbClr val="063DE8"/>
                    </a:solidFill>
                    <a:latin typeface="Arial" panose="020B0604020202020204" pitchFamily="34" charset="0"/>
                  </a:rPr>
                  <a:t>B</a:t>
                </a:r>
              </a:p>
            </p:txBody>
          </p:sp>
        </p:grpSp>
        <p:grpSp>
          <p:nvGrpSpPr>
            <p:cNvPr id="133203" name="Group 1107"/>
            <p:cNvGrpSpPr>
              <a:grpSpLocks/>
            </p:cNvGrpSpPr>
            <p:nvPr/>
          </p:nvGrpSpPr>
          <p:grpSpPr bwMode="auto">
            <a:xfrm>
              <a:off x="3119" y="1709"/>
              <a:ext cx="232" cy="240"/>
              <a:chOff x="3119" y="1709"/>
              <a:chExt cx="232" cy="240"/>
            </a:xfrm>
          </p:grpSpPr>
          <p:sp>
            <p:nvSpPr>
              <p:cNvPr id="133204" name="Oval 1108"/>
              <p:cNvSpPr>
                <a:spLocks noChangeArrowheads="1"/>
              </p:cNvSpPr>
              <p:nvPr/>
            </p:nvSpPr>
            <p:spPr bwMode="auto">
              <a:xfrm>
                <a:off x="3119" y="1717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05" name="Rectangle 1109"/>
              <p:cNvSpPr>
                <a:spLocks noChangeArrowheads="1"/>
              </p:cNvSpPr>
              <p:nvPr/>
            </p:nvSpPr>
            <p:spPr bwMode="auto">
              <a:xfrm>
                <a:off x="3125" y="1709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rgbClr val="063DE8"/>
                    </a:solidFill>
                    <a:latin typeface="Arial" panose="020B0604020202020204" pitchFamily="34" charset="0"/>
                  </a:rPr>
                  <a:t>B</a:t>
                </a:r>
              </a:p>
            </p:txBody>
          </p:sp>
        </p:grpSp>
      </p:grpSp>
      <p:grpSp>
        <p:nvGrpSpPr>
          <p:cNvPr id="133206" name="Group 1110"/>
          <p:cNvGrpSpPr>
            <a:grpSpLocks/>
          </p:cNvGrpSpPr>
          <p:nvPr/>
        </p:nvGrpSpPr>
        <p:grpSpPr bwMode="auto">
          <a:xfrm>
            <a:off x="5484813" y="4008438"/>
            <a:ext cx="1358900" cy="990600"/>
            <a:chOff x="2495" y="2525"/>
            <a:chExt cx="856" cy="624"/>
          </a:xfrm>
        </p:grpSpPr>
        <p:grpSp>
          <p:nvGrpSpPr>
            <p:cNvPr id="133207" name="Group 1111"/>
            <p:cNvGrpSpPr>
              <a:grpSpLocks/>
            </p:cNvGrpSpPr>
            <p:nvPr/>
          </p:nvGrpSpPr>
          <p:grpSpPr bwMode="auto">
            <a:xfrm>
              <a:off x="2495" y="2525"/>
              <a:ext cx="232" cy="240"/>
              <a:chOff x="2495" y="2525"/>
              <a:chExt cx="232" cy="240"/>
            </a:xfrm>
          </p:grpSpPr>
          <p:sp>
            <p:nvSpPr>
              <p:cNvPr id="133208" name="Oval 1112"/>
              <p:cNvSpPr>
                <a:spLocks noChangeArrowheads="1"/>
              </p:cNvSpPr>
              <p:nvPr/>
            </p:nvSpPr>
            <p:spPr bwMode="auto">
              <a:xfrm>
                <a:off x="2495" y="2533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09" name="Rectangle 1113"/>
              <p:cNvSpPr>
                <a:spLocks noChangeArrowheads="1"/>
              </p:cNvSpPr>
              <p:nvPr/>
            </p:nvSpPr>
            <p:spPr bwMode="auto">
              <a:xfrm>
                <a:off x="2496" y="2525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chemeClr val="hlink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133210" name="Group 1114"/>
            <p:cNvGrpSpPr>
              <a:grpSpLocks/>
            </p:cNvGrpSpPr>
            <p:nvPr/>
          </p:nvGrpSpPr>
          <p:grpSpPr bwMode="auto">
            <a:xfrm>
              <a:off x="3119" y="2909"/>
              <a:ext cx="232" cy="240"/>
              <a:chOff x="3119" y="2909"/>
              <a:chExt cx="232" cy="240"/>
            </a:xfrm>
          </p:grpSpPr>
          <p:sp>
            <p:nvSpPr>
              <p:cNvPr id="133211" name="Oval 1115"/>
              <p:cNvSpPr>
                <a:spLocks noChangeArrowheads="1"/>
              </p:cNvSpPr>
              <p:nvPr/>
            </p:nvSpPr>
            <p:spPr bwMode="auto">
              <a:xfrm>
                <a:off x="3119" y="2917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12" name="Rectangle 1116"/>
              <p:cNvSpPr>
                <a:spLocks noChangeArrowheads="1"/>
              </p:cNvSpPr>
              <p:nvPr/>
            </p:nvSpPr>
            <p:spPr bwMode="auto">
              <a:xfrm>
                <a:off x="3120" y="2909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chemeClr val="hlink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133213" name="Group 1117"/>
            <p:cNvGrpSpPr>
              <a:grpSpLocks/>
            </p:cNvGrpSpPr>
            <p:nvPr/>
          </p:nvGrpSpPr>
          <p:grpSpPr bwMode="auto">
            <a:xfrm>
              <a:off x="2495" y="2909"/>
              <a:ext cx="232" cy="240"/>
              <a:chOff x="2495" y="2909"/>
              <a:chExt cx="232" cy="240"/>
            </a:xfrm>
          </p:grpSpPr>
          <p:sp>
            <p:nvSpPr>
              <p:cNvPr id="133214" name="Oval 1118"/>
              <p:cNvSpPr>
                <a:spLocks noChangeArrowheads="1"/>
              </p:cNvSpPr>
              <p:nvPr/>
            </p:nvSpPr>
            <p:spPr bwMode="auto">
              <a:xfrm>
                <a:off x="2495" y="2917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15" name="Rectangle 1119"/>
              <p:cNvSpPr>
                <a:spLocks noChangeArrowheads="1"/>
              </p:cNvSpPr>
              <p:nvPr/>
            </p:nvSpPr>
            <p:spPr bwMode="auto">
              <a:xfrm>
                <a:off x="2501" y="2909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rgbClr val="063DE8"/>
                    </a:solidFill>
                    <a:latin typeface="Arial" panose="020B0604020202020204" pitchFamily="34" charset="0"/>
                  </a:rPr>
                  <a:t>B</a:t>
                </a:r>
              </a:p>
            </p:txBody>
          </p:sp>
        </p:grpSp>
        <p:grpSp>
          <p:nvGrpSpPr>
            <p:cNvPr id="133216" name="Group 1120"/>
            <p:cNvGrpSpPr>
              <a:grpSpLocks/>
            </p:cNvGrpSpPr>
            <p:nvPr/>
          </p:nvGrpSpPr>
          <p:grpSpPr bwMode="auto">
            <a:xfrm>
              <a:off x="3119" y="2525"/>
              <a:ext cx="232" cy="240"/>
              <a:chOff x="3119" y="2525"/>
              <a:chExt cx="232" cy="240"/>
            </a:xfrm>
          </p:grpSpPr>
          <p:sp>
            <p:nvSpPr>
              <p:cNvPr id="133217" name="Oval 1121"/>
              <p:cNvSpPr>
                <a:spLocks noChangeArrowheads="1"/>
              </p:cNvSpPr>
              <p:nvPr/>
            </p:nvSpPr>
            <p:spPr bwMode="auto">
              <a:xfrm>
                <a:off x="3119" y="2533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18" name="Rectangle 1122"/>
              <p:cNvSpPr>
                <a:spLocks noChangeArrowheads="1"/>
              </p:cNvSpPr>
              <p:nvPr/>
            </p:nvSpPr>
            <p:spPr bwMode="auto">
              <a:xfrm>
                <a:off x="3125" y="2525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rgbClr val="063DE8"/>
                    </a:solidFill>
                    <a:latin typeface="Arial" panose="020B0604020202020204" pitchFamily="34" charset="0"/>
                  </a:rPr>
                  <a:t>B</a:t>
                </a:r>
              </a:p>
            </p:txBody>
          </p:sp>
        </p:grpSp>
      </p:grpSp>
      <p:grpSp>
        <p:nvGrpSpPr>
          <p:cNvPr id="133219" name="Group 1123"/>
          <p:cNvGrpSpPr>
            <a:grpSpLocks/>
          </p:cNvGrpSpPr>
          <p:nvPr/>
        </p:nvGrpSpPr>
        <p:grpSpPr bwMode="auto">
          <a:xfrm>
            <a:off x="5484813" y="5303838"/>
            <a:ext cx="1358900" cy="990600"/>
            <a:chOff x="2495" y="3341"/>
            <a:chExt cx="856" cy="624"/>
          </a:xfrm>
        </p:grpSpPr>
        <p:grpSp>
          <p:nvGrpSpPr>
            <p:cNvPr id="133220" name="Group 1124"/>
            <p:cNvGrpSpPr>
              <a:grpSpLocks/>
            </p:cNvGrpSpPr>
            <p:nvPr/>
          </p:nvGrpSpPr>
          <p:grpSpPr bwMode="auto">
            <a:xfrm>
              <a:off x="2495" y="3341"/>
              <a:ext cx="232" cy="240"/>
              <a:chOff x="2495" y="3341"/>
              <a:chExt cx="232" cy="240"/>
            </a:xfrm>
          </p:grpSpPr>
          <p:sp>
            <p:nvSpPr>
              <p:cNvPr id="133221" name="Oval 1125"/>
              <p:cNvSpPr>
                <a:spLocks noChangeArrowheads="1"/>
              </p:cNvSpPr>
              <p:nvPr/>
            </p:nvSpPr>
            <p:spPr bwMode="auto">
              <a:xfrm>
                <a:off x="2495" y="3349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22" name="Rectangle 1126"/>
              <p:cNvSpPr>
                <a:spLocks noChangeArrowheads="1"/>
              </p:cNvSpPr>
              <p:nvPr/>
            </p:nvSpPr>
            <p:spPr bwMode="auto">
              <a:xfrm>
                <a:off x="2496" y="3341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chemeClr val="hlink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133223" name="Group 1127"/>
            <p:cNvGrpSpPr>
              <a:grpSpLocks/>
            </p:cNvGrpSpPr>
            <p:nvPr/>
          </p:nvGrpSpPr>
          <p:grpSpPr bwMode="auto">
            <a:xfrm>
              <a:off x="3119" y="3725"/>
              <a:ext cx="232" cy="240"/>
              <a:chOff x="3119" y="3725"/>
              <a:chExt cx="232" cy="240"/>
            </a:xfrm>
          </p:grpSpPr>
          <p:sp>
            <p:nvSpPr>
              <p:cNvPr id="133224" name="Oval 1128"/>
              <p:cNvSpPr>
                <a:spLocks noChangeArrowheads="1"/>
              </p:cNvSpPr>
              <p:nvPr/>
            </p:nvSpPr>
            <p:spPr bwMode="auto">
              <a:xfrm>
                <a:off x="3119" y="3733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25" name="Rectangle 1129"/>
              <p:cNvSpPr>
                <a:spLocks noChangeArrowheads="1"/>
              </p:cNvSpPr>
              <p:nvPr/>
            </p:nvSpPr>
            <p:spPr bwMode="auto">
              <a:xfrm>
                <a:off x="3120" y="3725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chemeClr val="hlink"/>
                    </a:solidFill>
                    <a:latin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133226" name="Group 1130"/>
            <p:cNvGrpSpPr>
              <a:grpSpLocks/>
            </p:cNvGrpSpPr>
            <p:nvPr/>
          </p:nvGrpSpPr>
          <p:grpSpPr bwMode="auto">
            <a:xfrm>
              <a:off x="2495" y="3725"/>
              <a:ext cx="232" cy="240"/>
              <a:chOff x="2495" y="3725"/>
              <a:chExt cx="232" cy="240"/>
            </a:xfrm>
          </p:grpSpPr>
          <p:sp>
            <p:nvSpPr>
              <p:cNvPr id="133227" name="Oval 1131"/>
              <p:cNvSpPr>
                <a:spLocks noChangeArrowheads="1"/>
              </p:cNvSpPr>
              <p:nvPr/>
            </p:nvSpPr>
            <p:spPr bwMode="auto">
              <a:xfrm>
                <a:off x="2495" y="3733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28" name="Rectangle 1132"/>
              <p:cNvSpPr>
                <a:spLocks noChangeArrowheads="1"/>
              </p:cNvSpPr>
              <p:nvPr/>
            </p:nvSpPr>
            <p:spPr bwMode="auto">
              <a:xfrm>
                <a:off x="2501" y="3725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rgbClr val="063DE8"/>
                    </a:solidFill>
                    <a:latin typeface="Arial" panose="020B0604020202020204" pitchFamily="34" charset="0"/>
                  </a:rPr>
                  <a:t>B</a:t>
                </a:r>
              </a:p>
            </p:txBody>
          </p:sp>
        </p:grpSp>
        <p:grpSp>
          <p:nvGrpSpPr>
            <p:cNvPr id="133229" name="Group 1133"/>
            <p:cNvGrpSpPr>
              <a:grpSpLocks/>
            </p:cNvGrpSpPr>
            <p:nvPr/>
          </p:nvGrpSpPr>
          <p:grpSpPr bwMode="auto">
            <a:xfrm>
              <a:off x="3119" y="3341"/>
              <a:ext cx="232" cy="240"/>
              <a:chOff x="3119" y="3341"/>
              <a:chExt cx="232" cy="240"/>
            </a:xfrm>
          </p:grpSpPr>
          <p:sp>
            <p:nvSpPr>
              <p:cNvPr id="133230" name="Oval 1134"/>
              <p:cNvSpPr>
                <a:spLocks noChangeArrowheads="1"/>
              </p:cNvSpPr>
              <p:nvPr/>
            </p:nvSpPr>
            <p:spPr bwMode="auto">
              <a:xfrm>
                <a:off x="3119" y="3349"/>
                <a:ext cx="232" cy="2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231" name="Rectangle 1135"/>
              <p:cNvSpPr>
                <a:spLocks noChangeArrowheads="1"/>
              </p:cNvSpPr>
              <p:nvPr/>
            </p:nvSpPr>
            <p:spPr bwMode="auto">
              <a:xfrm>
                <a:off x="3125" y="3341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altLang="en-US">
                    <a:solidFill>
                      <a:srgbClr val="063DE8"/>
                    </a:solidFill>
                    <a:latin typeface="Arial" panose="020B0604020202020204" pitchFamily="34" charset="0"/>
                  </a:rPr>
                  <a:t>B</a:t>
                </a:r>
              </a:p>
            </p:txBody>
          </p:sp>
        </p:grpSp>
      </p:grpSp>
      <p:grpSp>
        <p:nvGrpSpPr>
          <p:cNvPr id="133232" name="Group 1136"/>
          <p:cNvGrpSpPr>
            <a:grpSpLocks/>
          </p:cNvGrpSpPr>
          <p:nvPr/>
        </p:nvGrpSpPr>
        <p:grpSpPr bwMode="auto">
          <a:xfrm>
            <a:off x="7353300" y="2743200"/>
            <a:ext cx="1220788" cy="992188"/>
            <a:chOff x="3672" y="1728"/>
            <a:chExt cx="769" cy="625"/>
          </a:xfrm>
        </p:grpSpPr>
        <p:grpSp>
          <p:nvGrpSpPr>
            <p:cNvPr id="133233" name="Group 1137"/>
            <p:cNvGrpSpPr>
              <a:grpSpLocks/>
            </p:cNvGrpSpPr>
            <p:nvPr/>
          </p:nvGrpSpPr>
          <p:grpSpPr bwMode="auto">
            <a:xfrm>
              <a:off x="3672" y="1728"/>
              <a:ext cx="481" cy="481"/>
              <a:chOff x="3672" y="1728"/>
              <a:chExt cx="481" cy="481"/>
            </a:xfrm>
          </p:grpSpPr>
          <p:sp>
            <p:nvSpPr>
              <p:cNvPr id="133234" name="Arc 1138"/>
              <p:cNvSpPr>
                <a:spLocks/>
              </p:cNvSpPr>
              <p:nvPr/>
            </p:nvSpPr>
            <p:spPr bwMode="auto">
              <a:xfrm>
                <a:off x="3673" y="1729"/>
                <a:ext cx="384" cy="240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44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35" name="Arc 1139"/>
              <p:cNvSpPr>
                <a:spLocks/>
              </p:cNvSpPr>
              <p:nvPr/>
            </p:nvSpPr>
            <p:spPr bwMode="auto">
              <a:xfrm rot="10800000">
                <a:off x="3672" y="1969"/>
                <a:ext cx="385" cy="24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0 w 21656"/>
                  <a:gd name="T1" fmla="*/ 0 h 21600"/>
                  <a:gd name="T2" fmla="*/ 21656 w 21656"/>
                  <a:gd name="T3" fmla="*/ 21600 h 21600"/>
                  <a:gd name="T4" fmla="*/ 56 w 2165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21600" fill="none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</a:path>
                  <a:path w="21656" h="21600" stroke="0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36" name="Arc 1140"/>
              <p:cNvSpPr>
                <a:spLocks/>
              </p:cNvSpPr>
              <p:nvPr/>
            </p:nvSpPr>
            <p:spPr bwMode="auto">
              <a:xfrm>
                <a:off x="3865" y="1825"/>
                <a:ext cx="192" cy="14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488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37" name="Arc 1141"/>
              <p:cNvSpPr>
                <a:spLocks/>
              </p:cNvSpPr>
              <p:nvPr/>
            </p:nvSpPr>
            <p:spPr bwMode="auto">
              <a:xfrm rot="10800000">
                <a:off x="3864" y="1969"/>
                <a:ext cx="193" cy="144"/>
              </a:xfrm>
              <a:custGeom>
                <a:avLst/>
                <a:gdLst>
                  <a:gd name="G0" fmla="+- 112 0 0"/>
                  <a:gd name="G1" fmla="+- 21600 0 0"/>
                  <a:gd name="G2" fmla="+- 21600 0 0"/>
                  <a:gd name="T0" fmla="*/ 0 w 21712"/>
                  <a:gd name="T1" fmla="*/ 0 h 21600"/>
                  <a:gd name="T2" fmla="*/ 21712 w 21712"/>
                  <a:gd name="T3" fmla="*/ 21600 h 21600"/>
                  <a:gd name="T4" fmla="*/ 112 w 2171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12" h="21600" fill="none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</a:path>
                  <a:path w="21712" h="21600" stroke="0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  <a:lnTo>
                      <a:pt x="112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38" name="Arc 1142"/>
              <p:cNvSpPr>
                <a:spLocks/>
              </p:cNvSpPr>
              <p:nvPr/>
            </p:nvSpPr>
            <p:spPr bwMode="auto">
              <a:xfrm>
                <a:off x="4056" y="2113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39" name="Arc 1143"/>
              <p:cNvSpPr>
                <a:spLocks/>
              </p:cNvSpPr>
              <p:nvPr/>
            </p:nvSpPr>
            <p:spPr bwMode="auto">
              <a:xfrm rot="10800000">
                <a:off x="4057" y="2161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40" name="Arc 1144"/>
              <p:cNvSpPr>
                <a:spLocks/>
              </p:cNvSpPr>
              <p:nvPr/>
            </p:nvSpPr>
            <p:spPr bwMode="auto">
              <a:xfrm>
                <a:off x="4104" y="1729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41" name="Arc 1145"/>
              <p:cNvSpPr>
                <a:spLocks/>
              </p:cNvSpPr>
              <p:nvPr/>
            </p:nvSpPr>
            <p:spPr bwMode="auto">
              <a:xfrm rot="10800000">
                <a:off x="4105" y="1777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42" name="Line 1146"/>
              <p:cNvSpPr>
                <a:spLocks noChangeShapeType="1"/>
              </p:cNvSpPr>
              <p:nvPr/>
            </p:nvSpPr>
            <p:spPr bwMode="auto">
              <a:xfrm>
                <a:off x="4056" y="182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43" name="Line 1147"/>
              <p:cNvSpPr>
                <a:spLocks noChangeShapeType="1"/>
              </p:cNvSpPr>
              <p:nvPr/>
            </p:nvSpPr>
            <p:spPr bwMode="auto">
              <a:xfrm>
                <a:off x="4056" y="1728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33244" name="Group 1148"/>
            <p:cNvGrpSpPr>
              <a:grpSpLocks/>
            </p:cNvGrpSpPr>
            <p:nvPr/>
          </p:nvGrpSpPr>
          <p:grpSpPr bwMode="auto">
            <a:xfrm>
              <a:off x="3960" y="1872"/>
              <a:ext cx="481" cy="481"/>
              <a:chOff x="3960" y="1872"/>
              <a:chExt cx="481" cy="481"/>
            </a:xfrm>
          </p:grpSpPr>
          <p:sp>
            <p:nvSpPr>
              <p:cNvPr id="133245" name="Arc 1149"/>
              <p:cNvSpPr>
                <a:spLocks/>
              </p:cNvSpPr>
              <p:nvPr/>
            </p:nvSpPr>
            <p:spPr bwMode="auto">
              <a:xfrm>
                <a:off x="4056" y="1873"/>
                <a:ext cx="385" cy="24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0 w 21656"/>
                  <a:gd name="T1" fmla="*/ 0 h 21600"/>
                  <a:gd name="T2" fmla="*/ 21656 w 21656"/>
                  <a:gd name="T3" fmla="*/ 21600 h 21600"/>
                  <a:gd name="T4" fmla="*/ 56 w 2165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21600" fill="none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</a:path>
                  <a:path w="21656" h="21600" stroke="0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46" name="Arc 1150"/>
              <p:cNvSpPr>
                <a:spLocks/>
              </p:cNvSpPr>
              <p:nvPr/>
            </p:nvSpPr>
            <p:spPr bwMode="auto">
              <a:xfrm rot="10800000">
                <a:off x="4057" y="2113"/>
                <a:ext cx="384" cy="240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44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47" name="Arc 1151"/>
              <p:cNvSpPr>
                <a:spLocks/>
              </p:cNvSpPr>
              <p:nvPr/>
            </p:nvSpPr>
            <p:spPr bwMode="auto">
              <a:xfrm>
                <a:off x="4056" y="1969"/>
                <a:ext cx="193" cy="144"/>
              </a:xfrm>
              <a:custGeom>
                <a:avLst/>
                <a:gdLst>
                  <a:gd name="G0" fmla="+- 112 0 0"/>
                  <a:gd name="G1" fmla="+- 21600 0 0"/>
                  <a:gd name="G2" fmla="+- 21600 0 0"/>
                  <a:gd name="T0" fmla="*/ 0 w 21712"/>
                  <a:gd name="T1" fmla="*/ 0 h 21600"/>
                  <a:gd name="T2" fmla="*/ 21712 w 21712"/>
                  <a:gd name="T3" fmla="*/ 21600 h 21600"/>
                  <a:gd name="T4" fmla="*/ 112 w 2171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12" h="21600" fill="none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</a:path>
                  <a:path w="21712" h="21600" stroke="0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  <a:lnTo>
                      <a:pt x="112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48" name="Arc 1152"/>
              <p:cNvSpPr>
                <a:spLocks/>
              </p:cNvSpPr>
              <p:nvPr/>
            </p:nvSpPr>
            <p:spPr bwMode="auto">
              <a:xfrm rot="10800000">
                <a:off x="4057" y="2113"/>
                <a:ext cx="192" cy="14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488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49" name="Arc 1153"/>
              <p:cNvSpPr>
                <a:spLocks/>
              </p:cNvSpPr>
              <p:nvPr/>
            </p:nvSpPr>
            <p:spPr bwMode="auto">
              <a:xfrm>
                <a:off x="4009" y="2257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50" name="Arc 1154"/>
              <p:cNvSpPr>
                <a:spLocks/>
              </p:cNvSpPr>
              <p:nvPr/>
            </p:nvSpPr>
            <p:spPr bwMode="auto">
              <a:xfrm rot="10800000">
                <a:off x="4008" y="2305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51" name="Arc 1155"/>
              <p:cNvSpPr>
                <a:spLocks/>
              </p:cNvSpPr>
              <p:nvPr/>
            </p:nvSpPr>
            <p:spPr bwMode="auto">
              <a:xfrm>
                <a:off x="3961" y="1873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52" name="Arc 1156"/>
              <p:cNvSpPr>
                <a:spLocks/>
              </p:cNvSpPr>
              <p:nvPr/>
            </p:nvSpPr>
            <p:spPr bwMode="auto">
              <a:xfrm rot="10800000">
                <a:off x="3960" y="1921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53" name="Line 1157"/>
              <p:cNvSpPr>
                <a:spLocks noChangeShapeType="1"/>
              </p:cNvSpPr>
              <p:nvPr/>
            </p:nvSpPr>
            <p:spPr bwMode="auto">
              <a:xfrm flipH="1">
                <a:off x="4008" y="1968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54" name="Line 1158"/>
              <p:cNvSpPr>
                <a:spLocks noChangeShapeType="1"/>
              </p:cNvSpPr>
              <p:nvPr/>
            </p:nvSpPr>
            <p:spPr bwMode="auto">
              <a:xfrm flipH="1">
                <a:off x="4008" y="1872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33255" name="Rectangle 1159"/>
            <p:cNvSpPr>
              <a:spLocks noChangeArrowheads="1"/>
            </p:cNvSpPr>
            <p:nvPr/>
          </p:nvSpPr>
          <p:spPr bwMode="auto">
            <a:xfrm>
              <a:off x="3675" y="185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>
                  <a:solidFill>
                    <a:srgbClr val="063DE8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133256" name="Rectangle 1160"/>
            <p:cNvSpPr>
              <a:spLocks noChangeArrowheads="1"/>
            </p:cNvSpPr>
            <p:nvPr/>
          </p:nvSpPr>
          <p:spPr bwMode="auto">
            <a:xfrm>
              <a:off x="4221" y="197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>
                  <a:solidFill>
                    <a:schemeClr val="hlink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33257" name="Group 1161"/>
          <p:cNvGrpSpPr>
            <a:grpSpLocks/>
          </p:cNvGrpSpPr>
          <p:nvPr/>
        </p:nvGrpSpPr>
        <p:grpSpPr bwMode="auto">
          <a:xfrm>
            <a:off x="7353300" y="4038600"/>
            <a:ext cx="1220788" cy="992188"/>
            <a:chOff x="3672" y="2544"/>
            <a:chExt cx="769" cy="625"/>
          </a:xfrm>
        </p:grpSpPr>
        <p:grpSp>
          <p:nvGrpSpPr>
            <p:cNvPr id="133258" name="Group 1162"/>
            <p:cNvGrpSpPr>
              <a:grpSpLocks/>
            </p:cNvGrpSpPr>
            <p:nvPr/>
          </p:nvGrpSpPr>
          <p:grpSpPr bwMode="auto">
            <a:xfrm>
              <a:off x="3672" y="2544"/>
              <a:ext cx="481" cy="481"/>
              <a:chOff x="3672" y="2544"/>
              <a:chExt cx="481" cy="481"/>
            </a:xfrm>
          </p:grpSpPr>
          <p:sp>
            <p:nvSpPr>
              <p:cNvPr id="133259" name="Arc 1163"/>
              <p:cNvSpPr>
                <a:spLocks/>
              </p:cNvSpPr>
              <p:nvPr/>
            </p:nvSpPr>
            <p:spPr bwMode="auto">
              <a:xfrm>
                <a:off x="3673" y="2545"/>
                <a:ext cx="384" cy="240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44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60" name="Arc 1164"/>
              <p:cNvSpPr>
                <a:spLocks/>
              </p:cNvSpPr>
              <p:nvPr/>
            </p:nvSpPr>
            <p:spPr bwMode="auto">
              <a:xfrm rot="10800000">
                <a:off x="3672" y="2785"/>
                <a:ext cx="385" cy="24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0 w 21656"/>
                  <a:gd name="T1" fmla="*/ 0 h 21600"/>
                  <a:gd name="T2" fmla="*/ 21656 w 21656"/>
                  <a:gd name="T3" fmla="*/ 21600 h 21600"/>
                  <a:gd name="T4" fmla="*/ 56 w 2165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21600" fill="none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</a:path>
                  <a:path w="21656" h="21600" stroke="0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61" name="Arc 1165"/>
              <p:cNvSpPr>
                <a:spLocks/>
              </p:cNvSpPr>
              <p:nvPr/>
            </p:nvSpPr>
            <p:spPr bwMode="auto">
              <a:xfrm>
                <a:off x="3865" y="2641"/>
                <a:ext cx="192" cy="14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488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62" name="Arc 1166"/>
              <p:cNvSpPr>
                <a:spLocks/>
              </p:cNvSpPr>
              <p:nvPr/>
            </p:nvSpPr>
            <p:spPr bwMode="auto">
              <a:xfrm rot="10800000">
                <a:off x="3864" y="2785"/>
                <a:ext cx="193" cy="144"/>
              </a:xfrm>
              <a:custGeom>
                <a:avLst/>
                <a:gdLst>
                  <a:gd name="G0" fmla="+- 112 0 0"/>
                  <a:gd name="G1" fmla="+- 21600 0 0"/>
                  <a:gd name="G2" fmla="+- 21600 0 0"/>
                  <a:gd name="T0" fmla="*/ 0 w 21712"/>
                  <a:gd name="T1" fmla="*/ 0 h 21600"/>
                  <a:gd name="T2" fmla="*/ 21712 w 21712"/>
                  <a:gd name="T3" fmla="*/ 21600 h 21600"/>
                  <a:gd name="T4" fmla="*/ 112 w 2171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12" h="21600" fill="none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</a:path>
                  <a:path w="21712" h="21600" stroke="0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  <a:lnTo>
                      <a:pt x="112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63" name="Arc 1167"/>
              <p:cNvSpPr>
                <a:spLocks/>
              </p:cNvSpPr>
              <p:nvPr/>
            </p:nvSpPr>
            <p:spPr bwMode="auto">
              <a:xfrm>
                <a:off x="4056" y="2929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64" name="Arc 1168"/>
              <p:cNvSpPr>
                <a:spLocks/>
              </p:cNvSpPr>
              <p:nvPr/>
            </p:nvSpPr>
            <p:spPr bwMode="auto">
              <a:xfrm rot="10800000">
                <a:off x="4057" y="2977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65" name="Arc 1169"/>
              <p:cNvSpPr>
                <a:spLocks/>
              </p:cNvSpPr>
              <p:nvPr/>
            </p:nvSpPr>
            <p:spPr bwMode="auto">
              <a:xfrm>
                <a:off x="4104" y="2545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66" name="Arc 1170"/>
              <p:cNvSpPr>
                <a:spLocks/>
              </p:cNvSpPr>
              <p:nvPr/>
            </p:nvSpPr>
            <p:spPr bwMode="auto">
              <a:xfrm rot="10800000">
                <a:off x="4105" y="2593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67" name="Line 1171"/>
              <p:cNvSpPr>
                <a:spLocks noChangeShapeType="1"/>
              </p:cNvSpPr>
              <p:nvPr/>
            </p:nvSpPr>
            <p:spPr bwMode="auto">
              <a:xfrm>
                <a:off x="4056" y="2640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68" name="Line 1172"/>
              <p:cNvSpPr>
                <a:spLocks noChangeShapeType="1"/>
              </p:cNvSpPr>
              <p:nvPr/>
            </p:nvSpPr>
            <p:spPr bwMode="auto">
              <a:xfrm>
                <a:off x="4056" y="254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33269" name="Group 1173"/>
            <p:cNvGrpSpPr>
              <a:grpSpLocks/>
            </p:cNvGrpSpPr>
            <p:nvPr/>
          </p:nvGrpSpPr>
          <p:grpSpPr bwMode="auto">
            <a:xfrm>
              <a:off x="3960" y="2688"/>
              <a:ext cx="481" cy="481"/>
              <a:chOff x="3960" y="2688"/>
              <a:chExt cx="481" cy="481"/>
            </a:xfrm>
          </p:grpSpPr>
          <p:sp>
            <p:nvSpPr>
              <p:cNvPr id="133270" name="Arc 1174"/>
              <p:cNvSpPr>
                <a:spLocks/>
              </p:cNvSpPr>
              <p:nvPr/>
            </p:nvSpPr>
            <p:spPr bwMode="auto">
              <a:xfrm>
                <a:off x="4056" y="2689"/>
                <a:ext cx="385" cy="24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0 w 21656"/>
                  <a:gd name="T1" fmla="*/ 0 h 21600"/>
                  <a:gd name="T2" fmla="*/ 21656 w 21656"/>
                  <a:gd name="T3" fmla="*/ 21600 h 21600"/>
                  <a:gd name="T4" fmla="*/ 56 w 2165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21600" fill="none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</a:path>
                  <a:path w="21656" h="21600" stroke="0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71" name="Arc 1175"/>
              <p:cNvSpPr>
                <a:spLocks/>
              </p:cNvSpPr>
              <p:nvPr/>
            </p:nvSpPr>
            <p:spPr bwMode="auto">
              <a:xfrm rot="10800000">
                <a:off x="4057" y="2929"/>
                <a:ext cx="384" cy="240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44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72" name="Arc 1176"/>
              <p:cNvSpPr>
                <a:spLocks/>
              </p:cNvSpPr>
              <p:nvPr/>
            </p:nvSpPr>
            <p:spPr bwMode="auto">
              <a:xfrm>
                <a:off x="4056" y="2785"/>
                <a:ext cx="193" cy="144"/>
              </a:xfrm>
              <a:custGeom>
                <a:avLst/>
                <a:gdLst>
                  <a:gd name="G0" fmla="+- 112 0 0"/>
                  <a:gd name="G1" fmla="+- 21600 0 0"/>
                  <a:gd name="G2" fmla="+- 21600 0 0"/>
                  <a:gd name="T0" fmla="*/ 0 w 21712"/>
                  <a:gd name="T1" fmla="*/ 0 h 21600"/>
                  <a:gd name="T2" fmla="*/ 21712 w 21712"/>
                  <a:gd name="T3" fmla="*/ 21600 h 21600"/>
                  <a:gd name="T4" fmla="*/ 112 w 2171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12" h="21600" fill="none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</a:path>
                  <a:path w="21712" h="21600" stroke="0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  <a:lnTo>
                      <a:pt x="112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73" name="Arc 1177"/>
              <p:cNvSpPr>
                <a:spLocks/>
              </p:cNvSpPr>
              <p:nvPr/>
            </p:nvSpPr>
            <p:spPr bwMode="auto">
              <a:xfrm rot="10800000">
                <a:off x="4057" y="2929"/>
                <a:ext cx="192" cy="14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488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74" name="Arc 1178"/>
              <p:cNvSpPr>
                <a:spLocks/>
              </p:cNvSpPr>
              <p:nvPr/>
            </p:nvSpPr>
            <p:spPr bwMode="auto">
              <a:xfrm>
                <a:off x="4009" y="3073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75" name="Arc 1179"/>
              <p:cNvSpPr>
                <a:spLocks/>
              </p:cNvSpPr>
              <p:nvPr/>
            </p:nvSpPr>
            <p:spPr bwMode="auto">
              <a:xfrm rot="10800000">
                <a:off x="4008" y="3121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76" name="Arc 1180"/>
              <p:cNvSpPr>
                <a:spLocks/>
              </p:cNvSpPr>
              <p:nvPr/>
            </p:nvSpPr>
            <p:spPr bwMode="auto">
              <a:xfrm>
                <a:off x="3961" y="2689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77" name="Arc 1181"/>
              <p:cNvSpPr>
                <a:spLocks/>
              </p:cNvSpPr>
              <p:nvPr/>
            </p:nvSpPr>
            <p:spPr bwMode="auto">
              <a:xfrm rot="10800000">
                <a:off x="3960" y="2737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78" name="Line 1182"/>
              <p:cNvSpPr>
                <a:spLocks noChangeShapeType="1"/>
              </p:cNvSpPr>
              <p:nvPr/>
            </p:nvSpPr>
            <p:spPr bwMode="auto">
              <a:xfrm flipH="1">
                <a:off x="4008" y="278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79" name="Line 1183"/>
              <p:cNvSpPr>
                <a:spLocks noChangeShapeType="1"/>
              </p:cNvSpPr>
              <p:nvPr/>
            </p:nvSpPr>
            <p:spPr bwMode="auto">
              <a:xfrm flipH="1">
                <a:off x="4008" y="2688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33280" name="Rectangle 1184"/>
            <p:cNvSpPr>
              <a:spLocks noChangeArrowheads="1"/>
            </p:cNvSpPr>
            <p:nvPr/>
          </p:nvSpPr>
          <p:spPr bwMode="auto">
            <a:xfrm>
              <a:off x="3675" y="2666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>
                  <a:solidFill>
                    <a:srgbClr val="063DE8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133281" name="Rectangle 1185"/>
            <p:cNvSpPr>
              <a:spLocks noChangeArrowheads="1"/>
            </p:cNvSpPr>
            <p:nvPr/>
          </p:nvSpPr>
          <p:spPr bwMode="auto">
            <a:xfrm>
              <a:off x="4221" y="27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>
                  <a:solidFill>
                    <a:schemeClr val="hlink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33282" name="Group 1186"/>
          <p:cNvGrpSpPr>
            <a:grpSpLocks/>
          </p:cNvGrpSpPr>
          <p:nvPr/>
        </p:nvGrpSpPr>
        <p:grpSpPr bwMode="auto">
          <a:xfrm>
            <a:off x="7353300" y="5334000"/>
            <a:ext cx="1220788" cy="992188"/>
            <a:chOff x="3672" y="3360"/>
            <a:chExt cx="769" cy="625"/>
          </a:xfrm>
        </p:grpSpPr>
        <p:grpSp>
          <p:nvGrpSpPr>
            <p:cNvPr id="133283" name="Group 1187"/>
            <p:cNvGrpSpPr>
              <a:grpSpLocks/>
            </p:cNvGrpSpPr>
            <p:nvPr/>
          </p:nvGrpSpPr>
          <p:grpSpPr bwMode="auto">
            <a:xfrm>
              <a:off x="3672" y="3360"/>
              <a:ext cx="481" cy="481"/>
              <a:chOff x="3672" y="3360"/>
              <a:chExt cx="481" cy="481"/>
            </a:xfrm>
          </p:grpSpPr>
          <p:sp>
            <p:nvSpPr>
              <p:cNvPr id="133284" name="Arc 1188"/>
              <p:cNvSpPr>
                <a:spLocks/>
              </p:cNvSpPr>
              <p:nvPr/>
            </p:nvSpPr>
            <p:spPr bwMode="auto">
              <a:xfrm>
                <a:off x="3673" y="3361"/>
                <a:ext cx="384" cy="240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44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85" name="Arc 1189"/>
              <p:cNvSpPr>
                <a:spLocks/>
              </p:cNvSpPr>
              <p:nvPr/>
            </p:nvSpPr>
            <p:spPr bwMode="auto">
              <a:xfrm rot="10800000">
                <a:off x="3672" y="3601"/>
                <a:ext cx="385" cy="24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0 w 21656"/>
                  <a:gd name="T1" fmla="*/ 0 h 21600"/>
                  <a:gd name="T2" fmla="*/ 21656 w 21656"/>
                  <a:gd name="T3" fmla="*/ 21600 h 21600"/>
                  <a:gd name="T4" fmla="*/ 56 w 2165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21600" fill="none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</a:path>
                  <a:path w="21656" h="21600" stroke="0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86" name="Arc 1190"/>
              <p:cNvSpPr>
                <a:spLocks/>
              </p:cNvSpPr>
              <p:nvPr/>
            </p:nvSpPr>
            <p:spPr bwMode="auto">
              <a:xfrm>
                <a:off x="3865" y="3457"/>
                <a:ext cx="192" cy="14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488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87" name="Arc 1191"/>
              <p:cNvSpPr>
                <a:spLocks/>
              </p:cNvSpPr>
              <p:nvPr/>
            </p:nvSpPr>
            <p:spPr bwMode="auto">
              <a:xfrm rot="10800000">
                <a:off x="3864" y="3601"/>
                <a:ext cx="193" cy="144"/>
              </a:xfrm>
              <a:custGeom>
                <a:avLst/>
                <a:gdLst>
                  <a:gd name="G0" fmla="+- 112 0 0"/>
                  <a:gd name="G1" fmla="+- 21600 0 0"/>
                  <a:gd name="G2" fmla="+- 21600 0 0"/>
                  <a:gd name="T0" fmla="*/ 0 w 21712"/>
                  <a:gd name="T1" fmla="*/ 0 h 21600"/>
                  <a:gd name="T2" fmla="*/ 21712 w 21712"/>
                  <a:gd name="T3" fmla="*/ 21600 h 21600"/>
                  <a:gd name="T4" fmla="*/ 112 w 2171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12" h="21600" fill="none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</a:path>
                  <a:path w="21712" h="21600" stroke="0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  <a:lnTo>
                      <a:pt x="112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88" name="Arc 1192"/>
              <p:cNvSpPr>
                <a:spLocks/>
              </p:cNvSpPr>
              <p:nvPr/>
            </p:nvSpPr>
            <p:spPr bwMode="auto">
              <a:xfrm>
                <a:off x="4056" y="3745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89" name="Arc 1193"/>
              <p:cNvSpPr>
                <a:spLocks/>
              </p:cNvSpPr>
              <p:nvPr/>
            </p:nvSpPr>
            <p:spPr bwMode="auto">
              <a:xfrm rot="10800000">
                <a:off x="4057" y="3793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90" name="Arc 1194"/>
              <p:cNvSpPr>
                <a:spLocks/>
              </p:cNvSpPr>
              <p:nvPr/>
            </p:nvSpPr>
            <p:spPr bwMode="auto">
              <a:xfrm>
                <a:off x="4104" y="3361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91" name="Arc 1195"/>
              <p:cNvSpPr>
                <a:spLocks/>
              </p:cNvSpPr>
              <p:nvPr/>
            </p:nvSpPr>
            <p:spPr bwMode="auto">
              <a:xfrm rot="10800000">
                <a:off x="4105" y="3409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92" name="Line 1196"/>
              <p:cNvSpPr>
                <a:spLocks noChangeShapeType="1"/>
              </p:cNvSpPr>
              <p:nvPr/>
            </p:nvSpPr>
            <p:spPr bwMode="auto">
              <a:xfrm>
                <a:off x="4056" y="3456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93" name="Line 1197"/>
              <p:cNvSpPr>
                <a:spLocks noChangeShapeType="1"/>
              </p:cNvSpPr>
              <p:nvPr/>
            </p:nvSpPr>
            <p:spPr bwMode="auto">
              <a:xfrm>
                <a:off x="4056" y="3360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33294" name="Group 1198"/>
            <p:cNvGrpSpPr>
              <a:grpSpLocks/>
            </p:cNvGrpSpPr>
            <p:nvPr/>
          </p:nvGrpSpPr>
          <p:grpSpPr bwMode="auto">
            <a:xfrm>
              <a:off x="3960" y="3504"/>
              <a:ext cx="481" cy="481"/>
              <a:chOff x="3960" y="3504"/>
              <a:chExt cx="481" cy="481"/>
            </a:xfrm>
          </p:grpSpPr>
          <p:sp>
            <p:nvSpPr>
              <p:cNvPr id="133295" name="Arc 1199"/>
              <p:cNvSpPr>
                <a:spLocks/>
              </p:cNvSpPr>
              <p:nvPr/>
            </p:nvSpPr>
            <p:spPr bwMode="auto">
              <a:xfrm>
                <a:off x="4056" y="3505"/>
                <a:ext cx="385" cy="240"/>
              </a:xfrm>
              <a:custGeom>
                <a:avLst/>
                <a:gdLst>
                  <a:gd name="G0" fmla="+- 56 0 0"/>
                  <a:gd name="G1" fmla="+- 21600 0 0"/>
                  <a:gd name="G2" fmla="+- 21600 0 0"/>
                  <a:gd name="T0" fmla="*/ 0 w 21656"/>
                  <a:gd name="T1" fmla="*/ 0 h 21600"/>
                  <a:gd name="T2" fmla="*/ 21656 w 21656"/>
                  <a:gd name="T3" fmla="*/ 21600 h 21600"/>
                  <a:gd name="T4" fmla="*/ 56 w 2165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6" h="21600" fill="none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</a:path>
                  <a:path w="21656" h="21600" stroke="0" extrusionOk="0">
                    <a:moveTo>
                      <a:pt x="0" y="0"/>
                    </a:moveTo>
                    <a:cubicBezTo>
                      <a:pt x="18" y="0"/>
                      <a:pt x="37" y="0"/>
                      <a:pt x="56" y="0"/>
                    </a:cubicBezTo>
                    <a:cubicBezTo>
                      <a:pt x="11985" y="0"/>
                      <a:pt x="21656" y="9670"/>
                      <a:pt x="21656" y="21600"/>
                    </a:cubicBezTo>
                    <a:lnTo>
                      <a:pt x="56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96" name="Arc 1200"/>
              <p:cNvSpPr>
                <a:spLocks/>
              </p:cNvSpPr>
              <p:nvPr/>
            </p:nvSpPr>
            <p:spPr bwMode="auto">
              <a:xfrm rot="10800000">
                <a:off x="4057" y="3745"/>
                <a:ext cx="384" cy="240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44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692"/>
                      <a:pt x="9636" y="30"/>
                      <a:pt x="21544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97" name="Arc 1201"/>
              <p:cNvSpPr>
                <a:spLocks/>
              </p:cNvSpPr>
              <p:nvPr/>
            </p:nvSpPr>
            <p:spPr bwMode="auto">
              <a:xfrm>
                <a:off x="4056" y="3601"/>
                <a:ext cx="193" cy="144"/>
              </a:xfrm>
              <a:custGeom>
                <a:avLst/>
                <a:gdLst>
                  <a:gd name="G0" fmla="+- 112 0 0"/>
                  <a:gd name="G1" fmla="+- 21600 0 0"/>
                  <a:gd name="G2" fmla="+- 21600 0 0"/>
                  <a:gd name="T0" fmla="*/ 0 w 21712"/>
                  <a:gd name="T1" fmla="*/ 0 h 21600"/>
                  <a:gd name="T2" fmla="*/ 21712 w 21712"/>
                  <a:gd name="T3" fmla="*/ 21600 h 21600"/>
                  <a:gd name="T4" fmla="*/ 112 w 2171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12" h="21600" fill="none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</a:path>
                  <a:path w="21712" h="21600" stroke="0" extrusionOk="0">
                    <a:moveTo>
                      <a:pt x="0" y="0"/>
                    </a:moveTo>
                    <a:cubicBezTo>
                      <a:pt x="37" y="0"/>
                      <a:pt x="74" y="0"/>
                      <a:pt x="112" y="0"/>
                    </a:cubicBezTo>
                    <a:cubicBezTo>
                      <a:pt x="12041" y="0"/>
                      <a:pt x="21712" y="9670"/>
                      <a:pt x="21712" y="21600"/>
                    </a:cubicBezTo>
                    <a:lnTo>
                      <a:pt x="112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98" name="Arc 1202"/>
              <p:cNvSpPr>
                <a:spLocks/>
              </p:cNvSpPr>
              <p:nvPr/>
            </p:nvSpPr>
            <p:spPr bwMode="auto">
              <a:xfrm rot="10800000">
                <a:off x="4057" y="3745"/>
                <a:ext cx="192" cy="14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488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714"/>
                      <a:pt x="9602" y="61"/>
                      <a:pt x="21488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299" name="Arc 1203"/>
              <p:cNvSpPr>
                <a:spLocks/>
              </p:cNvSpPr>
              <p:nvPr/>
            </p:nvSpPr>
            <p:spPr bwMode="auto">
              <a:xfrm>
                <a:off x="4009" y="3889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300" name="Arc 1204"/>
              <p:cNvSpPr>
                <a:spLocks/>
              </p:cNvSpPr>
              <p:nvPr/>
            </p:nvSpPr>
            <p:spPr bwMode="auto">
              <a:xfrm rot="10800000">
                <a:off x="4008" y="3937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301" name="Arc 1205"/>
              <p:cNvSpPr>
                <a:spLocks/>
              </p:cNvSpPr>
              <p:nvPr/>
            </p:nvSpPr>
            <p:spPr bwMode="auto">
              <a:xfrm>
                <a:off x="3961" y="3505"/>
                <a:ext cx="48" cy="48"/>
              </a:xfrm>
              <a:custGeom>
                <a:avLst/>
                <a:gdLst>
                  <a:gd name="G0" fmla="+- 21600 0 0"/>
                  <a:gd name="G1" fmla="+- 21595 0 0"/>
                  <a:gd name="G2" fmla="+- 21600 0 0"/>
                  <a:gd name="T0" fmla="*/ 0 w 21600"/>
                  <a:gd name="T1" fmla="*/ 21595 h 21595"/>
                  <a:gd name="T2" fmla="*/ 21150 w 21600"/>
                  <a:gd name="T3" fmla="*/ 0 h 21595"/>
                  <a:gd name="T4" fmla="*/ 21600 w 21600"/>
                  <a:gd name="T5" fmla="*/ 21595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595" fill="none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</a:path>
                  <a:path w="21600" h="21595" stroke="0" extrusionOk="0">
                    <a:moveTo>
                      <a:pt x="0" y="21594"/>
                    </a:moveTo>
                    <a:cubicBezTo>
                      <a:pt x="0" y="9841"/>
                      <a:pt x="9398" y="244"/>
                      <a:pt x="21149" y="-1"/>
                    </a:cubicBezTo>
                    <a:lnTo>
                      <a:pt x="21600" y="2159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302" name="Arc 1206"/>
              <p:cNvSpPr>
                <a:spLocks/>
              </p:cNvSpPr>
              <p:nvPr/>
            </p:nvSpPr>
            <p:spPr bwMode="auto">
              <a:xfrm rot="10800000">
                <a:off x="3960" y="3553"/>
                <a:ext cx="48" cy="4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303" name="Line 1207"/>
              <p:cNvSpPr>
                <a:spLocks noChangeShapeType="1"/>
              </p:cNvSpPr>
              <p:nvPr/>
            </p:nvSpPr>
            <p:spPr bwMode="auto">
              <a:xfrm flipH="1">
                <a:off x="4008" y="3600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304" name="Line 1208"/>
              <p:cNvSpPr>
                <a:spLocks noChangeShapeType="1"/>
              </p:cNvSpPr>
              <p:nvPr/>
            </p:nvSpPr>
            <p:spPr bwMode="auto">
              <a:xfrm flipH="1">
                <a:off x="4008" y="3504"/>
                <a:ext cx="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33305" name="Rectangle 1209"/>
            <p:cNvSpPr>
              <a:spLocks noChangeArrowheads="1"/>
            </p:cNvSpPr>
            <p:nvPr/>
          </p:nvSpPr>
          <p:spPr bwMode="auto">
            <a:xfrm>
              <a:off x="3675" y="3482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>
                  <a:solidFill>
                    <a:srgbClr val="063DE8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133306" name="Rectangle 1210"/>
            <p:cNvSpPr>
              <a:spLocks noChangeArrowheads="1"/>
            </p:cNvSpPr>
            <p:nvPr/>
          </p:nvSpPr>
          <p:spPr bwMode="auto">
            <a:xfrm>
              <a:off x="4221" y="3605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GB" altLang="en-US">
                  <a:solidFill>
                    <a:schemeClr val="hlink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133307" name="Freeform 1211"/>
          <p:cNvSpPr>
            <a:spLocks/>
          </p:cNvSpPr>
          <p:nvPr/>
        </p:nvSpPr>
        <p:spPr bwMode="auto">
          <a:xfrm>
            <a:off x="8839200" y="2590800"/>
            <a:ext cx="1601788" cy="687388"/>
          </a:xfrm>
          <a:custGeom>
            <a:avLst/>
            <a:gdLst>
              <a:gd name="T0" fmla="*/ 0 w 1009"/>
              <a:gd name="T1" fmla="*/ 192 h 433"/>
              <a:gd name="T2" fmla="*/ 1008 w 1009"/>
              <a:gd name="T3" fmla="*/ 432 h 433"/>
              <a:gd name="T4" fmla="*/ 1008 w 1009"/>
              <a:gd name="T5" fmla="*/ 0 h 433"/>
              <a:gd name="T6" fmla="*/ 0 w 1009"/>
              <a:gd name="T7" fmla="*/ 0 h 433"/>
              <a:gd name="T8" fmla="*/ 0 w 1009"/>
              <a:gd name="T9" fmla="*/ 192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9" h="433">
                <a:moveTo>
                  <a:pt x="0" y="192"/>
                </a:moveTo>
                <a:lnTo>
                  <a:pt x="1008" y="432"/>
                </a:lnTo>
                <a:lnTo>
                  <a:pt x="1008" y="0"/>
                </a:lnTo>
                <a:lnTo>
                  <a:pt x="0" y="0"/>
                </a:lnTo>
                <a:lnTo>
                  <a:pt x="0" y="192"/>
                </a:lnTo>
              </a:path>
            </a:pathLst>
          </a:custGeom>
          <a:solidFill>
            <a:schemeClr val="accent2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308" name="Freeform 1212"/>
          <p:cNvSpPr>
            <a:spLocks/>
          </p:cNvSpPr>
          <p:nvPr/>
        </p:nvSpPr>
        <p:spPr bwMode="auto">
          <a:xfrm>
            <a:off x="9296400" y="3886200"/>
            <a:ext cx="1144588" cy="1296988"/>
          </a:xfrm>
          <a:custGeom>
            <a:avLst/>
            <a:gdLst>
              <a:gd name="T0" fmla="*/ 96 w 721"/>
              <a:gd name="T1" fmla="*/ 0 h 817"/>
              <a:gd name="T2" fmla="*/ 0 w 721"/>
              <a:gd name="T3" fmla="*/ 336 h 817"/>
              <a:gd name="T4" fmla="*/ 96 w 721"/>
              <a:gd name="T5" fmla="*/ 624 h 817"/>
              <a:gd name="T6" fmla="*/ 576 w 721"/>
              <a:gd name="T7" fmla="*/ 816 h 817"/>
              <a:gd name="T8" fmla="*/ 720 w 721"/>
              <a:gd name="T9" fmla="*/ 816 h 817"/>
              <a:gd name="T10" fmla="*/ 720 w 721"/>
              <a:gd name="T11" fmla="*/ 0 h 817"/>
              <a:gd name="T12" fmla="*/ 96 w 721"/>
              <a:gd name="T13" fmla="*/ 0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1" h="817">
                <a:moveTo>
                  <a:pt x="96" y="0"/>
                </a:moveTo>
                <a:lnTo>
                  <a:pt x="0" y="336"/>
                </a:lnTo>
                <a:lnTo>
                  <a:pt x="96" y="624"/>
                </a:lnTo>
                <a:lnTo>
                  <a:pt x="576" y="816"/>
                </a:lnTo>
                <a:lnTo>
                  <a:pt x="720" y="816"/>
                </a:lnTo>
                <a:lnTo>
                  <a:pt x="720" y="0"/>
                </a:lnTo>
                <a:lnTo>
                  <a:pt x="96" y="0"/>
                </a:lnTo>
              </a:path>
            </a:pathLst>
          </a:custGeom>
          <a:solidFill>
            <a:schemeClr val="accent2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309" name="Freeform 1213"/>
          <p:cNvSpPr>
            <a:spLocks/>
          </p:cNvSpPr>
          <p:nvPr/>
        </p:nvSpPr>
        <p:spPr bwMode="auto">
          <a:xfrm>
            <a:off x="8839200" y="5257800"/>
            <a:ext cx="458788" cy="534988"/>
          </a:xfrm>
          <a:custGeom>
            <a:avLst/>
            <a:gdLst>
              <a:gd name="T0" fmla="*/ 0 w 289"/>
              <a:gd name="T1" fmla="*/ 192 h 337"/>
              <a:gd name="T2" fmla="*/ 96 w 289"/>
              <a:gd name="T3" fmla="*/ 48 h 337"/>
              <a:gd name="T4" fmla="*/ 240 w 289"/>
              <a:gd name="T5" fmla="*/ 0 h 337"/>
              <a:gd name="T6" fmla="*/ 288 w 289"/>
              <a:gd name="T7" fmla="*/ 192 h 337"/>
              <a:gd name="T8" fmla="*/ 96 w 289"/>
              <a:gd name="T9" fmla="*/ 336 h 337"/>
              <a:gd name="T10" fmla="*/ 0 w 289"/>
              <a:gd name="T11" fmla="*/ 192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9" h="337">
                <a:moveTo>
                  <a:pt x="0" y="192"/>
                </a:moveTo>
                <a:lnTo>
                  <a:pt x="96" y="48"/>
                </a:lnTo>
                <a:lnTo>
                  <a:pt x="240" y="0"/>
                </a:lnTo>
                <a:lnTo>
                  <a:pt x="288" y="192"/>
                </a:lnTo>
                <a:lnTo>
                  <a:pt x="96" y="336"/>
                </a:lnTo>
                <a:lnTo>
                  <a:pt x="0" y="192"/>
                </a:lnTo>
              </a:path>
            </a:pathLst>
          </a:custGeom>
          <a:solidFill>
            <a:schemeClr val="accent2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310" name="Freeform 1214"/>
          <p:cNvSpPr>
            <a:spLocks/>
          </p:cNvSpPr>
          <p:nvPr/>
        </p:nvSpPr>
        <p:spPr bwMode="auto">
          <a:xfrm>
            <a:off x="9525000" y="5410200"/>
            <a:ext cx="915988" cy="992188"/>
          </a:xfrm>
          <a:custGeom>
            <a:avLst/>
            <a:gdLst>
              <a:gd name="T0" fmla="*/ 0 w 577"/>
              <a:gd name="T1" fmla="*/ 576 h 625"/>
              <a:gd name="T2" fmla="*/ 0 w 577"/>
              <a:gd name="T3" fmla="*/ 336 h 625"/>
              <a:gd name="T4" fmla="*/ 144 w 577"/>
              <a:gd name="T5" fmla="*/ 288 h 625"/>
              <a:gd name="T6" fmla="*/ 144 w 577"/>
              <a:gd name="T7" fmla="*/ 96 h 625"/>
              <a:gd name="T8" fmla="*/ 432 w 577"/>
              <a:gd name="T9" fmla="*/ 0 h 625"/>
              <a:gd name="T10" fmla="*/ 576 w 577"/>
              <a:gd name="T11" fmla="*/ 240 h 625"/>
              <a:gd name="T12" fmla="*/ 576 w 577"/>
              <a:gd name="T13" fmla="*/ 528 h 625"/>
              <a:gd name="T14" fmla="*/ 384 w 577"/>
              <a:gd name="T15" fmla="*/ 624 h 625"/>
              <a:gd name="T16" fmla="*/ 0 w 577"/>
              <a:gd name="T17" fmla="*/ 576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7" h="625">
                <a:moveTo>
                  <a:pt x="0" y="576"/>
                </a:moveTo>
                <a:lnTo>
                  <a:pt x="0" y="336"/>
                </a:lnTo>
                <a:lnTo>
                  <a:pt x="144" y="288"/>
                </a:lnTo>
                <a:lnTo>
                  <a:pt x="144" y="96"/>
                </a:lnTo>
                <a:lnTo>
                  <a:pt x="432" y="0"/>
                </a:lnTo>
                <a:lnTo>
                  <a:pt x="576" y="240"/>
                </a:lnTo>
                <a:lnTo>
                  <a:pt x="576" y="528"/>
                </a:lnTo>
                <a:lnTo>
                  <a:pt x="384" y="624"/>
                </a:lnTo>
                <a:lnTo>
                  <a:pt x="0" y="576"/>
                </a:lnTo>
              </a:path>
            </a:pathLst>
          </a:custGeom>
          <a:solidFill>
            <a:schemeClr val="accent2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311" name="Freeform 1215"/>
          <p:cNvSpPr>
            <a:spLocks/>
          </p:cNvSpPr>
          <p:nvPr/>
        </p:nvSpPr>
        <p:spPr bwMode="auto">
          <a:xfrm>
            <a:off x="10058400" y="5791200"/>
            <a:ext cx="306388" cy="458788"/>
          </a:xfrm>
          <a:custGeom>
            <a:avLst/>
            <a:gdLst>
              <a:gd name="T0" fmla="*/ 0 w 193"/>
              <a:gd name="T1" fmla="*/ 240 h 289"/>
              <a:gd name="T2" fmla="*/ 0 w 193"/>
              <a:gd name="T3" fmla="*/ 96 h 289"/>
              <a:gd name="T4" fmla="*/ 96 w 193"/>
              <a:gd name="T5" fmla="*/ 0 h 289"/>
              <a:gd name="T6" fmla="*/ 192 w 193"/>
              <a:gd name="T7" fmla="*/ 192 h 289"/>
              <a:gd name="T8" fmla="*/ 96 w 193"/>
              <a:gd name="T9" fmla="*/ 288 h 289"/>
              <a:gd name="T10" fmla="*/ 0 w 193"/>
              <a:gd name="T11" fmla="*/ 240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3" h="289">
                <a:moveTo>
                  <a:pt x="0" y="240"/>
                </a:moveTo>
                <a:lnTo>
                  <a:pt x="0" y="96"/>
                </a:lnTo>
                <a:lnTo>
                  <a:pt x="96" y="0"/>
                </a:lnTo>
                <a:lnTo>
                  <a:pt x="192" y="192"/>
                </a:lnTo>
                <a:lnTo>
                  <a:pt x="96" y="288"/>
                </a:lnTo>
                <a:lnTo>
                  <a:pt x="0" y="240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GB" altLang="en-US" b="1" dirty="0">
                <a:solidFill>
                  <a:schemeClr val="tx2"/>
                </a:solidFill>
              </a:rPr>
              <a:t>Different </a:t>
            </a:r>
            <a:r>
              <a:rPr lang="en-GB" altLang="en-US" b="1" dirty="0" smtClean="0">
                <a:solidFill>
                  <a:schemeClr val="tx2"/>
                </a:solidFill>
              </a:rPr>
              <a:t>Non-Linearly Separable </a:t>
            </a:r>
            <a:r>
              <a:rPr lang="en-GB" altLang="en-US" b="1" dirty="0">
                <a:solidFill>
                  <a:schemeClr val="tx2"/>
                </a:solidFill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91002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2" y="1600200"/>
            <a:ext cx="11344275" cy="52578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GB" altLang="en-US" b="1" dirty="0">
                <a:solidFill>
                  <a:schemeClr val="tx2"/>
                </a:solidFill>
              </a:rPr>
              <a:t>Different </a:t>
            </a:r>
            <a:r>
              <a:rPr lang="en-GB" altLang="en-US" b="1" dirty="0" smtClean="0">
                <a:solidFill>
                  <a:schemeClr val="tx2"/>
                </a:solidFill>
              </a:rPr>
              <a:t>Non-Linearly Separable </a:t>
            </a:r>
            <a:r>
              <a:rPr lang="en-GB" altLang="en-US" b="1" dirty="0">
                <a:solidFill>
                  <a:schemeClr val="tx2"/>
                </a:solidFill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53664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do we need Deep Learning?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3148878" y="6488668"/>
            <a:ext cx="588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https://www.dynam.ai/what-is-computer-vision-technology/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37" r="2760"/>
          <a:stretch/>
        </p:blipFill>
        <p:spPr>
          <a:xfrm>
            <a:off x="1117600" y="1825625"/>
            <a:ext cx="9946640" cy="33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Applying Neural Network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4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</a:t>
            </a:r>
            <a:r>
              <a:rPr lang="en-GB" dirty="0"/>
              <a:t>Will I get the </a:t>
            </a:r>
            <a:r>
              <a:rPr lang="en-GB" dirty="0" smtClean="0"/>
              <a:t>job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r>
              <a:rPr lang="en-GB" sz="4400" dirty="0" smtClean="0"/>
              <a:t>Will I get the job</a:t>
            </a:r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r>
              <a:rPr lang="en-GB" dirty="0" smtClean="0"/>
              <a:t>Two features model</a:t>
            </a:r>
          </a:p>
          <a:p>
            <a:endParaRPr lang="en-GB" dirty="0" smtClean="0"/>
          </a:p>
          <a:p>
            <a:pPr marL="0" indent="0" algn="ctr">
              <a:buNone/>
            </a:pPr>
            <a:r>
              <a:rPr lang="en-GB" i="1" dirty="0" smtClean="0"/>
              <a:t>X1</a:t>
            </a:r>
            <a:r>
              <a:rPr lang="en-GB" dirty="0" smtClean="0"/>
              <a:t>= years of experience</a:t>
            </a:r>
          </a:p>
          <a:p>
            <a:pPr marL="0" indent="0" algn="ctr">
              <a:buNone/>
            </a:pPr>
            <a:r>
              <a:rPr lang="en-GB" i="1" dirty="0" smtClean="0"/>
              <a:t>X2</a:t>
            </a:r>
            <a:r>
              <a:rPr lang="en-GB" dirty="0" smtClean="0"/>
              <a:t>= Number of correct answers during interview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01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Will I get the job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82" y="1774076"/>
            <a:ext cx="5350164" cy="4454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365" y="3338513"/>
            <a:ext cx="438150" cy="981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38080" y="3338513"/>
            <a:ext cx="1696720" cy="4905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Got Job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038080" y="3829050"/>
            <a:ext cx="1696720" cy="4905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Failed 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4974254" y="6178782"/>
            <a:ext cx="241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X1</a:t>
            </a:r>
            <a:r>
              <a:rPr lang="en-GB" dirty="0"/>
              <a:t>= years of experience</a:t>
            </a:r>
          </a:p>
        </p:txBody>
      </p:sp>
      <p:sp>
        <p:nvSpPr>
          <p:cNvPr id="10" name="Rectangle 9"/>
          <p:cNvSpPr/>
          <p:nvPr/>
        </p:nvSpPr>
        <p:spPr>
          <a:xfrm flipH="1">
            <a:off x="457200" y="1833680"/>
            <a:ext cx="17826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X2</a:t>
            </a:r>
            <a:r>
              <a:rPr lang="en-GB" dirty="0"/>
              <a:t>= Number of correct answers during interview</a:t>
            </a:r>
          </a:p>
        </p:txBody>
      </p:sp>
      <p:sp>
        <p:nvSpPr>
          <p:cNvPr id="11" name="Oval 10"/>
          <p:cNvSpPr/>
          <p:nvPr/>
        </p:nvSpPr>
        <p:spPr>
          <a:xfrm>
            <a:off x="4664364" y="3241965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838" y="3644105"/>
            <a:ext cx="400050" cy="71437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2" idx="1"/>
            <a:endCxn id="11" idx="5"/>
          </p:cNvCxnSpPr>
          <p:nvPr/>
        </p:nvCxnSpPr>
        <p:spPr>
          <a:xfrm flipH="1" flipV="1">
            <a:off x="4910187" y="3487788"/>
            <a:ext cx="348651" cy="51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12145" y="290022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7560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Will I get the job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553494"/>
            <a:ext cx="10048875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212" y="3410744"/>
            <a:ext cx="22669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Quantifying Loss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553494"/>
            <a:ext cx="10048875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212" y="3410744"/>
            <a:ext cx="2266950" cy="1181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49" y="5141516"/>
            <a:ext cx="39243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Empirical Loss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893411"/>
            <a:ext cx="105822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Binary Cross Entropy Loss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89" y="1264430"/>
            <a:ext cx="11077912" cy="53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Mean Squared Error Loss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7" y="1573530"/>
            <a:ext cx="11287125" cy="510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86240" y="4947920"/>
            <a:ext cx="1391920" cy="6807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Interview Score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0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Training Neural Network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0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Loss Optimization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13" y="2259330"/>
            <a:ext cx="8965574" cy="312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05" y="5624512"/>
            <a:ext cx="2762250" cy="86677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7136130" y="5052060"/>
            <a:ext cx="19050" cy="572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06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do we need Deep Learning?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Hand engineered features are time consuming, brittle, and not suitable in practice.</a:t>
            </a:r>
            <a:endParaRPr lang="en-GB" dirty="0"/>
          </a:p>
        </p:txBody>
      </p:sp>
      <p:pic>
        <p:nvPicPr>
          <p:cNvPr id="4098" name="Picture 2" descr="https://www.dynam.ai/wp-content/uploads/2020/03/feature-extraction-in-convolutional-neural-networks-1024x41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41303"/>
            <a:ext cx="97536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48878" y="6544084"/>
            <a:ext cx="588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https://www.dynam.ai/what-is-computer-vision-technology/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5" y="1256510"/>
            <a:ext cx="7605135" cy="53650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120" y="3006385"/>
            <a:ext cx="2678690" cy="10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5" y="1256510"/>
            <a:ext cx="7605135" cy="5365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5" name="Quad Arrow 4"/>
          <p:cNvSpPr/>
          <p:nvPr/>
        </p:nvSpPr>
        <p:spPr>
          <a:xfrm>
            <a:off x="3463638" y="3075709"/>
            <a:ext cx="138544" cy="170870"/>
          </a:xfrm>
          <a:prstGeom prst="quadArrow">
            <a:avLst/>
          </a:prstGeom>
          <a:solidFill>
            <a:srgbClr val="C0000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812145" y="1182255"/>
            <a:ext cx="3325091" cy="9051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638" y="1555737"/>
            <a:ext cx="5130511" cy="6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5" y="1265746"/>
            <a:ext cx="7605135" cy="5365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001157" y="3158834"/>
            <a:ext cx="5800436" cy="29811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Quad Arrow 4"/>
          <p:cNvSpPr/>
          <p:nvPr/>
        </p:nvSpPr>
        <p:spPr>
          <a:xfrm>
            <a:off x="3463638" y="3075709"/>
            <a:ext cx="138544" cy="170870"/>
          </a:xfrm>
          <a:prstGeom prst="quadArrow">
            <a:avLst/>
          </a:prstGeom>
          <a:solidFill>
            <a:srgbClr val="C0000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812145" y="1182255"/>
            <a:ext cx="3325091" cy="9051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354" y="1173523"/>
            <a:ext cx="4038600" cy="120967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3532910" y="2484582"/>
            <a:ext cx="0" cy="591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733636" y="1330145"/>
            <a:ext cx="4694523" cy="9051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084" y="1360418"/>
            <a:ext cx="3867152" cy="9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 </a:t>
            </a:r>
            <a:endParaRPr lang="en-GB" dirty="0"/>
          </a:p>
        </p:txBody>
      </p:sp>
      <p:pic>
        <p:nvPicPr>
          <p:cNvPr id="15362" name="Picture 2" descr="https://blog.paperspace.com/content/images/2018/05/68747470733a2f2f707669676965722e6769746875622e696f2f6d656469612f696d672f70617274312f6772616469656e745f64657363656e742e67696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9" y="1690688"/>
            <a:ext cx="6456044" cy="484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06847" y="6259236"/>
            <a:ext cx="701733" cy="4730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6145" y="5654044"/>
            <a:ext cx="701733" cy="4730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W1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" y="4285673"/>
            <a:ext cx="1398422" cy="637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373" y="1153808"/>
            <a:ext cx="2799253" cy="8038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33636" y="1330145"/>
            <a:ext cx="4694523" cy="9051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898" y="1428731"/>
            <a:ext cx="7231063" cy="5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 </a:t>
            </a:r>
            <a:endParaRPr lang="en-GB" dirty="0"/>
          </a:p>
        </p:txBody>
      </p:sp>
      <p:pic>
        <p:nvPicPr>
          <p:cNvPr id="15362" name="Picture 2" descr="https://blog.paperspace.com/content/images/2018/05/68747470733a2f2f707669676965722e6769746875622e696f2f6d656469612f696d672f70617274312f6772616469656e745f64657363656e742e67696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9" y="1690688"/>
            <a:ext cx="6456044" cy="484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06847" y="6259236"/>
            <a:ext cx="701733" cy="4730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6145" y="5654044"/>
            <a:ext cx="701733" cy="4730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W1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" y="4285673"/>
            <a:ext cx="1398422" cy="637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15" y="1532861"/>
            <a:ext cx="3431185" cy="3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5694"/>
            <a:ext cx="6264853" cy="34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1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5694"/>
            <a:ext cx="6264853" cy="3411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385" y="1456649"/>
            <a:ext cx="5345834" cy="36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5694"/>
            <a:ext cx="6264853" cy="3411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385" y="1456649"/>
            <a:ext cx="5345834" cy="36880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84073" y="3472873"/>
            <a:ext cx="1126836" cy="720436"/>
          </a:xfrm>
          <a:prstGeom prst="rect">
            <a:avLst/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233373" y="4001294"/>
            <a:ext cx="4810846" cy="506051"/>
          </a:xfrm>
          <a:prstGeom prst="rect">
            <a:avLst/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6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Computing Gradients: Back Propagation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690688"/>
            <a:ext cx="11915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Computing Gradients: Back Propagation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690688"/>
            <a:ext cx="11915775" cy="3924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4109" y="4729018"/>
            <a:ext cx="11203709" cy="16625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55" y="4450874"/>
            <a:ext cx="3091122" cy="221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do we need Deep Learning?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148878" y="6488668"/>
            <a:ext cx="588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https://www.dynam.ai/what-is-computer-vision-technology/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13" y="1869220"/>
            <a:ext cx="876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Computing Gradients: Back Propagation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50" y="1773075"/>
            <a:ext cx="105537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Computing Gradients: Back Propagation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757363"/>
            <a:ext cx="105251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Computing Gradients: Back Propagation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0725"/>
            <a:ext cx="105156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Computing Gradients: Back Propagation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0725"/>
            <a:ext cx="10515600" cy="3381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5911083"/>
            <a:ext cx="91916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1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418106"/>
          </a:xfrm>
        </p:spPr>
        <p:txBody>
          <a:bodyPr/>
          <a:lstStyle/>
          <a:p>
            <a:r>
              <a:rPr lang="en-GB" dirty="0" smtClean="0"/>
              <a:t>Neural Network in Practice:</a:t>
            </a:r>
            <a:br>
              <a:rPr lang="en-GB" dirty="0" smtClean="0"/>
            </a:br>
            <a:r>
              <a:rPr lang="en-GB" dirty="0" smtClean="0"/>
              <a:t>Optimization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30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Neural Network is Difficult</a:t>
            </a:r>
            <a:endParaRPr lang="en-GB" dirty="0"/>
          </a:p>
        </p:txBody>
      </p:sp>
      <p:pic>
        <p:nvPicPr>
          <p:cNvPr id="16386" name="Picture 2" descr="https://blog.paperspace.com/content/images/2018/05/nosho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34" y="1460289"/>
            <a:ext cx="6352801" cy="490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54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Neural Network is Difficult</a:t>
            </a:r>
            <a:endParaRPr lang="en-GB" dirty="0"/>
          </a:p>
        </p:txBody>
      </p:sp>
      <p:pic>
        <p:nvPicPr>
          <p:cNvPr id="21506" name="Picture 2" descr="challenges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93" y="1376218"/>
            <a:ext cx="6721120" cy="500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24363" y="6488668"/>
            <a:ext cx="8525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https://blog.paperspace.com/intro-to-optimization-in-deep-learning-gradient-descent/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Loss Functions Can be Difficult to Optimize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47" y="2503055"/>
            <a:ext cx="6292522" cy="26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Loss Functions Can be Difficult to Optimize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364" cy="4101956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13" y="2627819"/>
            <a:ext cx="5912680" cy="30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Setting Learning Rate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610519"/>
            <a:ext cx="91249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do we need Deep Learning?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 descr="https://miro.medium.com/max/1400/1*bhFifratH9DjKqMBTeQG5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438" y="2025428"/>
            <a:ext cx="5947926" cy="356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73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Setting Learning Rate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12" y="1652588"/>
            <a:ext cx="90963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Setting Learning Rate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28" y="1589881"/>
            <a:ext cx="89439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1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Setting Learning Rate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987" y="1804988"/>
            <a:ext cx="8810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Setting Learning Rate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605109"/>
            <a:ext cx="90487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1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Setting Learning Rate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690688"/>
            <a:ext cx="88106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6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deal with this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0" y="2429669"/>
            <a:ext cx="8639175" cy="1381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1" y="4414837"/>
            <a:ext cx="82581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Adaptive Learning Rates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12400" cy="45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6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igur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690688"/>
            <a:ext cx="6457950" cy="49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79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33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000" y="2055812"/>
            <a:ext cx="5270500" cy="814387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001000" y="1985951"/>
            <a:ext cx="419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>
                <a:solidFill>
                  <a:srgbClr val="FFFF00"/>
                </a:solidFill>
              </a:rPr>
              <a:t>Can Replace Gradient Descent Algorithms</a:t>
            </a:r>
            <a:endParaRPr lang="en-GB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3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do we need Deep Learning?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contemporary data science method to keep up with the growth in data, older learning algorithms no longer performing</a:t>
            </a:r>
            <a:endParaRPr lang="en-GB" dirty="0"/>
          </a:p>
        </p:txBody>
      </p:sp>
      <p:pic>
        <p:nvPicPr>
          <p:cNvPr id="3074" name="Picture 2" descr="Machine Learning &amp;amp; Deep Learning - DataC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424" y="3288714"/>
            <a:ext cx="4693151" cy="27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9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/>
          <a:lstStyle/>
          <a:p>
            <a:r>
              <a:rPr lang="en-GB" dirty="0" smtClean="0"/>
              <a:t>Neural Networks in Practice: Mini-Batches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64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40" y="1945694"/>
            <a:ext cx="5605174" cy="3912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945693"/>
            <a:ext cx="6264853" cy="3411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788" y="5357089"/>
            <a:ext cx="2873265" cy="17007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38600" y="3340100"/>
            <a:ext cx="965200" cy="952500"/>
          </a:xfrm>
          <a:prstGeom prst="rect">
            <a:avLst/>
          </a:prstGeom>
          <a:noFill/>
          <a:ln w="476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9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40" y="1945694"/>
            <a:ext cx="5605174" cy="3912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Stochastic Gradient Descent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762125"/>
            <a:ext cx="6964443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437" y="5857903"/>
            <a:ext cx="3023169" cy="9645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94200" y="4114800"/>
            <a:ext cx="965200" cy="952500"/>
          </a:xfrm>
          <a:prstGeom prst="rect">
            <a:avLst/>
          </a:prstGeom>
          <a:noFill/>
          <a:ln w="476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26" y="1928851"/>
            <a:ext cx="5605174" cy="3912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Stochastic Gradient Descent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6" y="1825625"/>
            <a:ext cx="6697014" cy="4118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299" y="5812872"/>
            <a:ext cx="4694937" cy="8476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7600" y="4114800"/>
            <a:ext cx="3200400" cy="800100"/>
          </a:xfrm>
          <a:prstGeom prst="rect">
            <a:avLst/>
          </a:prstGeom>
          <a:noFill/>
          <a:ln w="476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97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Mini-Batches while Training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01" y="2271533"/>
            <a:ext cx="7376195" cy="1729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3" y="4379470"/>
            <a:ext cx="10806113" cy="13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9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/>
          <a:lstStyle/>
          <a:p>
            <a:r>
              <a:rPr lang="en-GB" dirty="0" smtClean="0"/>
              <a:t>Neural Networks in Practice:</a:t>
            </a:r>
            <a:br>
              <a:rPr lang="en-GB" dirty="0" smtClean="0"/>
            </a:br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71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of </a:t>
            </a:r>
            <a:r>
              <a:rPr lang="en-GB" dirty="0" err="1" smtClean="0"/>
              <a:t>Ovefitting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12" y="2118916"/>
            <a:ext cx="10899576" cy="37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6" y="3022600"/>
            <a:ext cx="10828148" cy="1259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35" y="4681537"/>
            <a:ext cx="7818330" cy="13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5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 1: Dropout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" y="1690688"/>
            <a:ext cx="100012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7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Regularization 1: Dropout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795000" cy="49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DE1935DD53614DBD1DFC484EE906B3" ma:contentTypeVersion="4" ma:contentTypeDescription="Create a new document." ma:contentTypeScope="" ma:versionID="576abc044a12317f1af00c162f20140a">
  <xsd:schema xmlns:xsd="http://www.w3.org/2001/XMLSchema" xmlns:xs="http://www.w3.org/2001/XMLSchema" xmlns:p="http://schemas.microsoft.com/office/2006/metadata/properties" xmlns:ns2="41decfab-4d90-46b9-b9d5-e73c08b07808" targetNamespace="http://schemas.microsoft.com/office/2006/metadata/properties" ma:root="true" ma:fieldsID="97c41117192691d6db08bdcbea5ceca8" ns2:_="">
    <xsd:import namespace="41decfab-4d90-46b9-b9d5-e73c08b078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ecfab-4d90-46b9-b9d5-e73c08b078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5FF271-0CD3-4583-B541-DA6B4B0B24F2}"/>
</file>

<file path=customXml/itemProps2.xml><?xml version="1.0" encoding="utf-8"?>
<ds:datastoreItem xmlns:ds="http://schemas.openxmlformats.org/officeDocument/2006/customXml" ds:itemID="{6373AAA5-1876-4759-9CBD-059386A84062}"/>
</file>

<file path=customXml/itemProps3.xml><?xml version="1.0" encoding="utf-8"?>
<ds:datastoreItem xmlns:ds="http://schemas.openxmlformats.org/officeDocument/2006/customXml" ds:itemID="{0DCD5C00-A4F4-47FA-BB2E-99AEA5ED3914}"/>
</file>

<file path=docProps/app.xml><?xml version="1.0" encoding="utf-8"?>
<Properties xmlns="http://schemas.openxmlformats.org/officeDocument/2006/extended-properties" xmlns:vt="http://schemas.openxmlformats.org/officeDocument/2006/docPropsVTypes">
  <TotalTime>9029</TotalTime>
  <Words>896</Words>
  <Application>Microsoft Office PowerPoint</Application>
  <PresentationFormat>Widescreen</PresentationFormat>
  <Paragraphs>354</Paragraphs>
  <Slides>108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Arabic Typesetting</vt:lpstr>
      <vt:lpstr>Arial</vt:lpstr>
      <vt:lpstr>Calibri</vt:lpstr>
      <vt:lpstr>Calibri Light</vt:lpstr>
      <vt:lpstr>Courier New</vt:lpstr>
      <vt:lpstr>Times New Roman</vt:lpstr>
      <vt:lpstr>Office Theme</vt:lpstr>
      <vt:lpstr>Microsoft Word 97 - 2003 Document</vt:lpstr>
      <vt:lpstr>Neural Networks in Computer Vision</vt:lpstr>
      <vt:lpstr>What is Deep Learning?</vt:lpstr>
      <vt:lpstr>What is Deep Learning?</vt:lpstr>
      <vt:lpstr>Why do we need Deep Learning?</vt:lpstr>
      <vt:lpstr>Why do we need Deep Learning?</vt:lpstr>
      <vt:lpstr>Why do we need Deep Learning?</vt:lpstr>
      <vt:lpstr>Why do we need Deep Learning?</vt:lpstr>
      <vt:lpstr>Why do we need Deep Learning?</vt:lpstr>
      <vt:lpstr>Why do we need Deep Learning?</vt:lpstr>
      <vt:lpstr>Why Now?</vt:lpstr>
      <vt:lpstr>What it can do for you?</vt:lpstr>
      <vt:lpstr>What it can do for you?</vt:lpstr>
      <vt:lpstr>What it can do for you?</vt:lpstr>
      <vt:lpstr>What it can do for you?</vt:lpstr>
      <vt:lpstr>What it can do for you?</vt:lpstr>
      <vt:lpstr>PowerPoint Presentation</vt:lpstr>
      <vt:lpstr>The Perceptron</vt:lpstr>
      <vt:lpstr>The Perceptron: Motivation</vt:lpstr>
      <vt:lpstr>The Perceptron: Forward Propagation</vt:lpstr>
      <vt:lpstr>The Perceptron: Forward Propagation</vt:lpstr>
      <vt:lpstr>The Perceptron: Forward Propagation</vt:lpstr>
      <vt:lpstr>The Perceptron: Forward Propagation</vt:lpstr>
      <vt:lpstr>Common Activation Functions</vt:lpstr>
      <vt:lpstr>Why Activation Functions are Important?</vt:lpstr>
      <vt:lpstr>Why Activation Functions are Important?</vt:lpstr>
      <vt:lpstr>The Perceptron: Example</vt:lpstr>
      <vt:lpstr>The Perceptron: Example</vt:lpstr>
      <vt:lpstr>The Perceptron: Example</vt:lpstr>
      <vt:lpstr>The Perceptron: Example</vt:lpstr>
      <vt:lpstr>The Perceptron: Example</vt:lpstr>
      <vt:lpstr>The Perceptron: Example</vt:lpstr>
      <vt:lpstr>Building Neural Network with Perceptron</vt:lpstr>
      <vt:lpstr>The Perceptron</vt:lpstr>
      <vt:lpstr>The Perceptron</vt:lpstr>
      <vt:lpstr>What is a Neural Network?</vt:lpstr>
      <vt:lpstr>Multi Output Perceptron</vt:lpstr>
      <vt:lpstr>Multi Output Perceptron</vt:lpstr>
      <vt:lpstr>Dense Layer from scratch</vt:lpstr>
      <vt:lpstr>Multi Output Perceptron</vt:lpstr>
      <vt:lpstr>Single Layer Neural Network</vt:lpstr>
      <vt:lpstr>Single Layer Neural Network</vt:lpstr>
      <vt:lpstr>Multi Output Perceptron</vt:lpstr>
      <vt:lpstr>Multi Output Perceptron</vt:lpstr>
      <vt:lpstr>Deep Neural Network</vt:lpstr>
      <vt:lpstr>Deep Neural Network</vt:lpstr>
      <vt:lpstr>Deep Neural Network</vt:lpstr>
      <vt:lpstr>Example of Neural network for OCR</vt:lpstr>
      <vt:lpstr>PowerPoint Presentation</vt:lpstr>
      <vt:lpstr>PowerPoint Presentation</vt:lpstr>
      <vt:lpstr>Applying Neural Network</vt:lpstr>
      <vt:lpstr>Example: Will I get the job</vt:lpstr>
      <vt:lpstr>Example: Will I get the job</vt:lpstr>
      <vt:lpstr>Example: Will I get the job</vt:lpstr>
      <vt:lpstr>Quantifying Loss</vt:lpstr>
      <vt:lpstr>Empirical Loss</vt:lpstr>
      <vt:lpstr>Binary Cross Entropy Loss</vt:lpstr>
      <vt:lpstr>Mean Squared Error Loss</vt:lpstr>
      <vt:lpstr>Training Neural Network</vt:lpstr>
      <vt:lpstr>Loss Optimization 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Computing Gradients: Back Propagation </vt:lpstr>
      <vt:lpstr>Computing Gradients: Back Propagation </vt:lpstr>
      <vt:lpstr>Computing Gradients: Back Propagation </vt:lpstr>
      <vt:lpstr>Computing Gradients: Back Propagation </vt:lpstr>
      <vt:lpstr>Computing Gradients: Back Propagation </vt:lpstr>
      <vt:lpstr>Computing Gradients: Back Propagation </vt:lpstr>
      <vt:lpstr>Neural Network in Practice: Optimization </vt:lpstr>
      <vt:lpstr>Training Neural Network is Difficult</vt:lpstr>
      <vt:lpstr>Training Neural Network is Difficult</vt:lpstr>
      <vt:lpstr>Loss Functions Can be Difficult to Optimize</vt:lpstr>
      <vt:lpstr>Loss Functions Can be Difficult to Optimize</vt:lpstr>
      <vt:lpstr>Setting Learning Rate</vt:lpstr>
      <vt:lpstr>Setting Learning Rate</vt:lpstr>
      <vt:lpstr>Setting Learning Rate</vt:lpstr>
      <vt:lpstr>Setting Learning Rate</vt:lpstr>
      <vt:lpstr>Setting Learning Rate</vt:lpstr>
      <vt:lpstr>Setting Learning Rate</vt:lpstr>
      <vt:lpstr>How to deal with this</vt:lpstr>
      <vt:lpstr>Adaptive Learning Rates</vt:lpstr>
      <vt:lpstr>Gradient Descent Algorithms</vt:lpstr>
      <vt:lpstr>Gradient Descent Algorithms</vt:lpstr>
      <vt:lpstr>PowerPoint Presentation</vt:lpstr>
      <vt:lpstr>Neural Networks in Practice: Mini-Batches </vt:lpstr>
      <vt:lpstr>Gradient Descent</vt:lpstr>
      <vt:lpstr>Stochastic Gradient Descent</vt:lpstr>
      <vt:lpstr>Stochastic Gradient Descent</vt:lpstr>
      <vt:lpstr>Mini-Batches while Training</vt:lpstr>
      <vt:lpstr>Neural Networks in Practice: Overfitting</vt:lpstr>
      <vt:lpstr>Problem of Ovefitting</vt:lpstr>
      <vt:lpstr>Regularization</vt:lpstr>
      <vt:lpstr>Regularization 1: Dropout</vt:lpstr>
      <vt:lpstr>Regularization 1: Dropout</vt:lpstr>
      <vt:lpstr>Regularization 1: Dropout</vt:lpstr>
      <vt:lpstr>Regularization 2: Early Stopping </vt:lpstr>
      <vt:lpstr>Regularization 2: Early Stopping </vt:lpstr>
      <vt:lpstr>Regularization 2: Early Stopping </vt:lpstr>
      <vt:lpstr>Regularization 2: Early Stopping </vt:lpstr>
      <vt:lpstr>Regularization 2: Early Stopping </vt:lpstr>
      <vt:lpstr>Core Foundation Review</vt:lpstr>
      <vt:lpstr>References</vt:lpstr>
      <vt:lpstr>Thank You!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kahn</dc:creator>
  <cp:lastModifiedBy>Tahir Mustafa Madni</cp:lastModifiedBy>
  <cp:revision>159</cp:revision>
  <cp:lastPrinted>2021-08-24T07:56:04Z</cp:lastPrinted>
  <dcterms:created xsi:type="dcterms:W3CDTF">2021-08-18T06:34:22Z</dcterms:created>
  <dcterms:modified xsi:type="dcterms:W3CDTF">2024-12-06T12:11:25Z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0x0101004FDE1935DD53614DBD1DFC484EE906B3</vt:lpwstr>
  </property>
</Properties>
</file>